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notesMasterIdLst>
    <p:notesMasterId r:id="rId14"/>
  </p:notesMasterIdLst>
  <p:sldSz cx="14630400" cy="8229600"/>
  <p:notesSz cx="8229600" cy="14630400"/>
  <p:embeddedFontLst>
    <p:embeddedFont>
      <p:font typeface="Funnel Display"/>
      <p:regular r:id="rId19"/>
    </p:embeddedFont>
    <p:embeddedFont>
      <p:font typeface="Funnel Sans"/>
      <p:regular r:id="rId20"/>
    </p:embeddedFont>
    <p:embeddedFont>
      <p:font typeface="Funnel Sans"/>
      <p:regular r:id="rId21"/>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notesMaster" Target="notesMasters/notesMaster1.xml"/><Relationship Id="rId15" Type="http://schemas.openxmlformats.org/officeDocument/2006/relationships/presProps" Target="presProps.xml"/><Relationship Id="rId16" Type="http://schemas.openxmlformats.org/officeDocument/2006/relationships/viewProps" Target="viewProps.xml"/><Relationship Id="rId17" Type="http://schemas.openxmlformats.org/officeDocument/2006/relationships/theme" Target="theme/theme1.xml"/><Relationship Id="rId18" Type="http://schemas.openxmlformats.org/officeDocument/2006/relationships/tableStyles" Target="tableStyles.xml"/><Relationship Id="rId19" Type="http://schemas.openxmlformats.org/officeDocument/2006/relationships/font" Target="fonts/font1.fntdata"/><Relationship Id="rId20" Type="http://schemas.openxmlformats.org/officeDocument/2006/relationships/font" Target="fonts/font2.fntdata"/><Relationship Id="rId21" Type="http://schemas.openxmlformats.org/officeDocument/2006/relationships/font" Target="fonts/font3.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0-1.png"/><Relationship Id="rId2" Type="http://schemas.openxmlformats.org/officeDocument/2006/relationships/image" Target="../media/image-1010-2.png"/><Relationship Id="rId4"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1-1.png"/><Relationship Id="rId2" Type="http://schemas.openxmlformats.org/officeDocument/2006/relationships/image" Target="../media/image-1011-2.png"/><Relationship Id="rId4"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2-1.png"/><Relationship Id="rId2" Type="http://schemas.openxmlformats.org/officeDocument/2006/relationships/image" Target="../media/image-1012-2.png"/><Relationship Id="rId4"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3-1.png"/><Relationship Id="rId2" Type="http://schemas.openxmlformats.org/officeDocument/2006/relationships/image" Target="../media/image-1013-2.png"/><Relationship Id="rId4"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2-1.png"/><Relationship Id="rId2" Type="http://schemas.openxmlformats.org/officeDocument/2006/relationships/image" Target="../media/image-1002-2.pn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3-1.png"/><Relationship Id="rId2" Type="http://schemas.openxmlformats.org/officeDocument/2006/relationships/image" Target="../media/image-1003-2.pn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4-1.png"/><Relationship Id="rId2" Type="http://schemas.openxmlformats.org/officeDocument/2006/relationships/image" Target="../media/image-1004-2.png"/><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5-1.png"/><Relationship Id="rId2" Type="http://schemas.openxmlformats.org/officeDocument/2006/relationships/image" Target="../media/image-1005-2.pn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6-1.png"/><Relationship Id="rId2" Type="http://schemas.openxmlformats.org/officeDocument/2006/relationships/image" Target="../media/image-1006-2.pn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7-1.png"/><Relationship Id="rId2" Type="http://schemas.openxmlformats.org/officeDocument/2006/relationships/image" Target="../media/image-1007-2.png"/><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8-1.png"/><Relationship Id="rId2" Type="http://schemas.openxmlformats.org/officeDocument/2006/relationships/image" Target="../media/image-1008-2.png"/><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9-1.png"/><Relationship Id="rId2" Type="http://schemas.openxmlformats.org/officeDocument/2006/relationships/image" Target="../media/image-1009-2.pn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82446"/>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82446"/>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82446"/>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82446"/>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82446"/>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82446"/>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82446"/>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82446"/>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82446"/>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82446"/>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82446"/>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82446"/>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image-12-1.png"/><Relationship Id="rId2" Type="http://schemas.openxmlformats.org/officeDocument/2006/relationships/slideLayout" Target="../slideLayouts/slideLayout13.xml"/><Relationship Id="rId3"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slideLayout" Target="../slideLayouts/slideLayout3.xml"/><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slideLayout" Target="../slideLayouts/slideLayout4.xml"/><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slideLayout" Target="../slideLayouts/slideLayout5.xml"/><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slideLayout" Target="../slideLayouts/slideLayout6.xml"/><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slideLayout" Target="../slideLayouts/slideLayout7.xml"/><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8.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slideLayout" Target="../slideLayouts/slideLayout9.xml"/><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slideLayout" Target="../slideLayouts/slideLayout10.xml"/><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00000"/>
          </a:solidFill>
          <a:ln/>
        </p:spPr>
      </p:sp>
      <p:pic>
        <p:nvPicPr>
          <p:cNvPr id="3" name="Image 0" descr="preencoded.png">    </p:cNvPr>
          <p:cNvPicPr>
            <a:picLocks noChangeAspect="1"/>
          </p:cNvPicPr>
          <p:nvPr/>
        </p:nvPicPr>
        <p:blipFill>
          <a:blip r:embed="rId1"/>
          <a:stretch>
            <a:fillRect/>
          </a:stretch>
        </p:blipFill>
        <p:spPr>
          <a:xfrm>
            <a:off x="2133600" y="1127760"/>
            <a:ext cx="10363200" cy="597408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3549015" y="1036677"/>
            <a:ext cx="7532370" cy="704017"/>
          </a:xfrm>
          <a:prstGeom prst="rect">
            <a:avLst/>
          </a:prstGeom>
          <a:noFill/>
          <a:ln/>
        </p:spPr>
        <p:txBody>
          <a:bodyPr wrap="none" lIns="0" tIns="0" rIns="0" bIns="0" rtlCol="0" anchor="t"/>
          <a:lstStyle/>
          <a:p>
            <a:pPr algn="ctr" indent="0" marL="0">
              <a:lnSpc>
                <a:spcPts val="5500"/>
              </a:lnSpc>
              <a:buNone/>
            </a:pPr>
            <a:r>
              <a:rPr lang="en-US" sz="4400" dirty="0">
                <a:solidFill>
                  <a:srgbClr val="FCF9F3"/>
                </a:solidFill>
                <a:latin typeface="Funnel Display" pitchFamily="34" charset="0"/>
                <a:ea typeface="Funnel Display" pitchFamily="34" charset="-122"/>
                <a:cs typeface="Funnel Display" pitchFamily="34" charset="-120"/>
              </a:rPr>
              <a:t>Performance Benchmarking</a:t>
            </a:r>
            <a:endParaRPr lang="en-US" sz="4400" dirty="0"/>
          </a:p>
        </p:txBody>
      </p:sp>
      <p:sp>
        <p:nvSpPr>
          <p:cNvPr id="3" name="Shape 1"/>
          <p:cNvSpPr/>
          <p:nvPr/>
        </p:nvSpPr>
        <p:spPr>
          <a:xfrm>
            <a:off x="837724" y="2368868"/>
            <a:ext cx="538520" cy="538520"/>
          </a:xfrm>
          <a:prstGeom prst="roundRect">
            <a:avLst>
              <a:gd name="adj" fmla="val 18670"/>
            </a:avLst>
          </a:prstGeom>
          <a:solidFill>
            <a:srgbClr val="282446"/>
          </a:solidFill>
          <a:ln w="7620">
            <a:solidFill>
              <a:srgbClr val="605C7E"/>
            </a:solidFill>
            <a:prstDash val="solid"/>
          </a:ln>
        </p:spPr>
      </p:sp>
      <p:sp>
        <p:nvSpPr>
          <p:cNvPr id="4" name="Text 2"/>
          <p:cNvSpPr/>
          <p:nvPr/>
        </p:nvSpPr>
        <p:spPr>
          <a:xfrm>
            <a:off x="937974" y="2426851"/>
            <a:ext cx="337899" cy="422434"/>
          </a:xfrm>
          <a:prstGeom prst="rect">
            <a:avLst/>
          </a:prstGeom>
          <a:noFill/>
          <a:ln/>
        </p:spPr>
        <p:txBody>
          <a:bodyPr wrap="none" lIns="0" tIns="0" rIns="0" bIns="0" rtlCol="0" anchor="t"/>
          <a:lstStyle/>
          <a:p>
            <a:pPr algn="ctr" indent="0" marL="0">
              <a:lnSpc>
                <a:spcPts val="2650"/>
              </a:lnSpc>
              <a:buNone/>
            </a:pPr>
            <a:r>
              <a:rPr lang="en-US" sz="2650" dirty="0">
                <a:solidFill>
                  <a:srgbClr val="FCF9F3"/>
                </a:solidFill>
                <a:latin typeface="Funnel Display" pitchFamily="34" charset="0"/>
                <a:ea typeface="Funnel Display" pitchFamily="34" charset="-122"/>
                <a:cs typeface="Funnel Display" pitchFamily="34" charset="-120"/>
              </a:rPr>
              <a:t>1</a:t>
            </a:r>
            <a:endParaRPr lang="en-US" sz="2650" dirty="0"/>
          </a:p>
        </p:txBody>
      </p:sp>
      <p:sp>
        <p:nvSpPr>
          <p:cNvPr id="5" name="Text 3"/>
          <p:cNvSpPr/>
          <p:nvPr/>
        </p:nvSpPr>
        <p:spPr>
          <a:xfrm>
            <a:off x="1615559" y="2451140"/>
            <a:ext cx="2165271" cy="351949"/>
          </a:xfrm>
          <a:prstGeom prst="rect">
            <a:avLst/>
          </a:prstGeom>
          <a:noFill/>
          <a:ln/>
        </p:spPr>
        <p:txBody>
          <a:bodyPr wrap="none" lIns="0" tIns="0" rIns="0" bIns="0" rtlCol="0" anchor="t"/>
          <a:lstStyle/>
          <a:p>
            <a:pPr algn="ctr" indent="0" marL="0">
              <a:lnSpc>
                <a:spcPts val="2750"/>
              </a:lnSpc>
              <a:buNone/>
            </a:pPr>
            <a:r>
              <a:rPr lang="en-US" sz="2200" dirty="0">
                <a:solidFill>
                  <a:srgbClr val="FCF9F3"/>
                </a:solidFill>
                <a:latin typeface="Funnel Display" pitchFamily="34" charset="0"/>
                <a:ea typeface="Funnel Display" pitchFamily="34" charset="-122"/>
                <a:cs typeface="Funnel Display" pitchFamily="34" charset="-120"/>
              </a:rPr>
              <a:t>Dock Wait Time</a:t>
            </a:r>
            <a:endParaRPr lang="en-US" sz="2200" dirty="0"/>
          </a:p>
        </p:txBody>
      </p:sp>
      <p:sp>
        <p:nvSpPr>
          <p:cNvPr id="6" name="Text 4"/>
          <p:cNvSpPr/>
          <p:nvPr/>
        </p:nvSpPr>
        <p:spPr>
          <a:xfrm>
            <a:off x="1615559" y="3042404"/>
            <a:ext cx="2165271" cy="766048"/>
          </a:xfrm>
          <a:prstGeom prst="rect">
            <a:avLst/>
          </a:prstGeom>
          <a:noFill/>
          <a:ln/>
        </p:spPr>
        <p:txBody>
          <a:bodyPr wrap="square" lIns="0" tIns="0" rIns="0" bIns="0" rtlCol="0" anchor="t"/>
          <a:lstStyle/>
          <a:p>
            <a:pPr algn="ctr" indent="0" marL="0">
              <a:lnSpc>
                <a:spcPts val="3000"/>
              </a:lnSpc>
              <a:buNone/>
            </a:pPr>
            <a:r>
              <a:rPr lang="en-US" sz="1850" b="1" dirty="0">
                <a:solidFill>
                  <a:srgbClr val="FCF9F3"/>
                </a:solidFill>
                <a:latin typeface="Funnel Sans" pitchFamily="34" charset="0"/>
                <a:ea typeface="Funnel Sans" pitchFamily="34" charset="-122"/>
                <a:cs typeface="Funnel Sans" pitchFamily="34" charset="-120"/>
              </a:rPr>
              <a:t>35.1 min</a:t>
            </a:r>
            <a:pPr algn="ctr" indent="0" marL="0">
              <a:lnSpc>
                <a:spcPts val="3000"/>
              </a:lnSpc>
              <a:buNone/>
            </a:pPr>
            <a:r>
              <a:rPr lang="en-US" sz="1850" dirty="0">
                <a:solidFill>
                  <a:srgbClr val="FCF9F3"/>
                </a:solidFill>
                <a:latin typeface="Funnel Sans" pitchFamily="34" charset="0"/>
                <a:ea typeface="Funnel Sans" pitchFamily="34" charset="-122"/>
                <a:cs typeface="Funnel Sans" pitchFamily="34" charset="-120"/>
              </a:rPr>
              <a:t> vs. 84 min benchmark</a:t>
            </a:r>
            <a:endParaRPr lang="en-US" sz="1850" dirty="0"/>
          </a:p>
        </p:txBody>
      </p:sp>
      <p:sp>
        <p:nvSpPr>
          <p:cNvPr id="7" name="Text 5"/>
          <p:cNvSpPr/>
          <p:nvPr/>
        </p:nvSpPr>
        <p:spPr>
          <a:xfrm>
            <a:off x="1615559" y="4023836"/>
            <a:ext cx="2165271" cy="766048"/>
          </a:xfrm>
          <a:prstGeom prst="rect">
            <a:avLst/>
          </a:prstGeom>
          <a:noFill/>
          <a:ln/>
        </p:spPr>
        <p:txBody>
          <a:bodyPr wrap="square" lIns="0" tIns="0" rIns="0" bIns="0" rtlCol="0" anchor="t"/>
          <a:lstStyle/>
          <a:p>
            <a:pPr algn="ctr" indent="0" marL="0">
              <a:lnSpc>
                <a:spcPts val="3000"/>
              </a:lnSpc>
              <a:buNone/>
            </a:pPr>
            <a:r>
              <a:rPr lang="en-US" sz="1850" dirty="0">
                <a:solidFill>
                  <a:srgbClr val="FCF9F3"/>
                </a:solidFill>
                <a:latin typeface="Funnel Sans" pitchFamily="34" charset="0"/>
                <a:ea typeface="Funnel Sans" pitchFamily="34" charset="-122"/>
                <a:cs typeface="Funnel Sans" pitchFamily="34" charset="-120"/>
              </a:rPr>
              <a:t>Superior performance</a:t>
            </a:r>
            <a:endParaRPr lang="en-US" sz="1850" dirty="0"/>
          </a:p>
        </p:txBody>
      </p:sp>
      <p:sp>
        <p:nvSpPr>
          <p:cNvPr id="8" name="Shape 6"/>
          <p:cNvSpPr/>
          <p:nvPr/>
        </p:nvSpPr>
        <p:spPr>
          <a:xfrm>
            <a:off x="4080034" y="2368868"/>
            <a:ext cx="538520" cy="538520"/>
          </a:xfrm>
          <a:prstGeom prst="roundRect">
            <a:avLst>
              <a:gd name="adj" fmla="val 18670"/>
            </a:avLst>
          </a:prstGeom>
          <a:solidFill>
            <a:srgbClr val="282446"/>
          </a:solidFill>
          <a:ln w="7620">
            <a:solidFill>
              <a:srgbClr val="605C7E"/>
            </a:solidFill>
            <a:prstDash val="solid"/>
          </a:ln>
        </p:spPr>
      </p:sp>
      <p:sp>
        <p:nvSpPr>
          <p:cNvPr id="9" name="Text 7"/>
          <p:cNvSpPr/>
          <p:nvPr/>
        </p:nvSpPr>
        <p:spPr>
          <a:xfrm>
            <a:off x="4180284" y="2426851"/>
            <a:ext cx="337899" cy="422434"/>
          </a:xfrm>
          <a:prstGeom prst="rect">
            <a:avLst/>
          </a:prstGeom>
          <a:noFill/>
          <a:ln/>
        </p:spPr>
        <p:txBody>
          <a:bodyPr wrap="none" lIns="0" tIns="0" rIns="0" bIns="0" rtlCol="0" anchor="t"/>
          <a:lstStyle/>
          <a:p>
            <a:pPr algn="ctr" indent="0" marL="0">
              <a:lnSpc>
                <a:spcPts val="2650"/>
              </a:lnSpc>
              <a:buNone/>
            </a:pPr>
            <a:r>
              <a:rPr lang="en-US" sz="2650" dirty="0">
                <a:solidFill>
                  <a:srgbClr val="FCF9F3"/>
                </a:solidFill>
                <a:latin typeface="Funnel Display" pitchFamily="34" charset="0"/>
                <a:ea typeface="Funnel Display" pitchFamily="34" charset="-122"/>
                <a:cs typeface="Funnel Display" pitchFamily="34" charset="-120"/>
              </a:rPr>
              <a:t>2</a:t>
            </a:r>
            <a:endParaRPr lang="en-US" sz="2650" dirty="0"/>
          </a:p>
        </p:txBody>
      </p:sp>
      <p:sp>
        <p:nvSpPr>
          <p:cNvPr id="10" name="Text 8"/>
          <p:cNvSpPr/>
          <p:nvPr/>
        </p:nvSpPr>
        <p:spPr>
          <a:xfrm>
            <a:off x="4857869" y="2451140"/>
            <a:ext cx="2165390" cy="351949"/>
          </a:xfrm>
          <a:prstGeom prst="rect">
            <a:avLst/>
          </a:prstGeom>
          <a:noFill/>
          <a:ln/>
        </p:spPr>
        <p:txBody>
          <a:bodyPr wrap="none" lIns="0" tIns="0" rIns="0" bIns="0" rtlCol="0" anchor="t"/>
          <a:lstStyle/>
          <a:p>
            <a:pPr algn="ctr" indent="0" marL="0">
              <a:lnSpc>
                <a:spcPts val="2750"/>
              </a:lnSpc>
              <a:buNone/>
            </a:pPr>
            <a:r>
              <a:rPr lang="en-US" sz="2200" dirty="0">
                <a:solidFill>
                  <a:srgbClr val="FCF9F3"/>
                </a:solidFill>
                <a:latin typeface="Funnel Display" pitchFamily="34" charset="0"/>
                <a:ea typeface="Funnel Display" pitchFamily="34" charset="-122"/>
                <a:cs typeface="Funnel Display" pitchFamily="34" charset="-120"/>
              </a:rPr>
              <a:t>Asset Utilization</a:t>
            </a:r>
            <a:endParaRPr lang="en-US" sz="2200" dirty="0"/>
          </a:p>
        </p:txBody>
      </p:sp>
      <p:sp>
        <p:nvSpPr>
          <p:cNvPr id="11" name="Text 9"/>
          <p:cNvSpPr/>
          <p:nvPr/>
        </p:nvSpPr>
        <p:spPr>
          <a:xfrm>
            <a:off x="4857869" y="3042404"/>
            <a:ext cx="2165390" cy="766048"/>
          </a:xfrm>
          <a:prstGeom prst="rect">
            <a:avLst/>
          </a:prstGeom>
          <a:noFill/>
          <a:ln/>
        </p:spPr>
        <p:txBody>
          <a:bodyPr wrap="square" lIns="0" tIns="0" rIns="0" bIns="0" rtlCol="0" anchor="t"/>
          <a:lstStyle/>
          <a:p>
            <a:pPr algn="ctr" indent="0" marL="0">
              <a:lnSpc>
                <a:spcPts val="3000"/>
              </a:lnSpc>
              <a:buNone/>
            </a:pPr>
            <a:r>
              <a:rPr lang="en-US" sz="1850" b="1" dirty="0">
                <a:solidFill>
                  <a:srgbClr val="FCF9F3"/>
                </a:solidFill>
                <a:latin typeface="Funnel Sans" pitchFamily="34" charset="0"/>
                <a:ea typeface="Funnel Sans" pitchFamily="34" charset="-122"/>
                <a:cs typeface="Funnel Sans" pitchFamily="34" charset="-120"/>
              </a:rPr>
              <a:t>79.6%</a:t>
            </a:r>
            <a:pPr algn="ctr" indent="0" marL="0">
              <a:lnSpc>
                <a:spcPts val="3000"/>
              </a:lnSpc>
              <a:buNone/>
            </a:pPr>
            <a:r>
              <a:rPr lang="en-US" sz="1850" dirty="0">
                <a:solidFill>
                  <a:srgbClr val="FCF9F3"/>
                </a:solidFill>
                <a:latin typeface="Funnel Sans" pitchFamily="34" charset="0"/>
                <a:ea typeface="Funnel Sans" pitchFamily="34" charset="-122"/>
                <a:cs typeface="Funnel Sans" pitchFamily="34" charset="-120"/>
              </a:rPr>
              <a:t> vs. 70-80% optimal</a:t>
            </a:r>
            <a:endParaRPr lang="en-US" sz="1850" dirty="0"/>
          </a:p>
        </p:txBody>
      </p:sp>
      <p:sp>
        <p:nvSpPr>
          <p:cNvPr id="12" name="Text 10"/>
          <p:cNvSpPr/>
          <p:nvPr/>
        </p:nvSpPr>
        <p:spPr>
          <a:xfrm>
            <a:off x="4857869" y="4023836"/>
            <a:ext cx="2165390" cy="383024"/>
          </a:xfrm>
          <a:prstGeom prst="rect">
            <a:avLst/>
          </a:prstGeom>
          <a:noFill/>
          <a:ln/>
        </p:spPr>
        <p:txBody>
          <a:bodyPr wrap="none" lIns="0" tIns="0" rIns="0" bIns="0" rtlCol="0" anchor="t"/>
          <a:lstStyle/>
          <a:p>
            <a:pPr algn="ctr" indent="0" marL="0">
              <a:lnSpc>
                <a:spcPts val="3000"/>
              </a:lnSpc>
              <a:buNone/>
            </a:pPr>
            <a:r>
              <a:rPr lang="en-US" sz="1850" dirty="0">
                <a:solidFill>
                  <a:srgbClr val="FCF9F3"/>
                </a:solidFill>
                <a:latin typeface="Funnel Sans" pitchFamily="34" charset="0"/>
                <a:ea typeface="Funnel Sans" pitchFamily="34" charset="-122"/>
                <a:cs typeface="Funnel Sans" pitchFamily="34" charset="-120"/>
              </a:rPr>
              <a:t>Critical threshold</a:t>
            </a:r>
            <a:endParaRPr lang="en-US" sz="1850" dirty="0"/>
          </a:p>
        </p:txBody>
      </p:sp>
      <p:sp>
        <p:nvSpPr>
          <p:cNvPr id="13" name="Shape 11"/>
          <p:cNvSpPr/>
          <p:nvPr/>
        </p:nvSpPr>
        <p:spPr>
          <a:xfrm>
            <a:off x="837724" y="5268635"/>
            <a:ext cx="538520" cy="538520"/>
          </a:xfrm>
          <a:prstGeom prst="roundRect">
            <a:avLst>
              <a:gd name="adj" fmla="val 18670"/>
            </a:avLst>
          </a:prstGeom>
          <a:solidFill>
            <a:srgbClr val="282446"/>
          </a:solidFill>
          <a:ln w="7620">
            <a:solidFill>
              <a:srgbClr val="605C7E"/>
            </a:solidFill>
            <a:prstDash val="solid"/>
          </a:ln>
        </p:spPr>
      </p:sp>
      <p:sp>
        <p:nvSpPr>
          <p:cNvPr id="14" name="Text 12"/>
          <p:cNvSpPr/>
          <p:nvPr/>
        </p:nvSpPr>
        <p:spPr>
          <a:xfrm>
            <a:off x="937974" y="5326618"/>
            <a:ext cx="337899" cy="422434"/>
          </a:xfrm>
          <a:prstGeom prst="rect">
            <a:avLst/>
          </a:prstGeom>
          <a:noFill/>
          <a:ln/>
        </p:spPr>
        <p:txBody>
          <a:bodyPr wrap="none" lIns="0" tIns="0" rIns="0" bIns="0" rtlCol="0" anchor="t"/>
          <a:lstStyle/>
          <a:p>
            <a:pPr algn="ctr" indent="0" marL="0">
              <a:lnSpc>
                <a:spcPts val="2650"/>
              </a:lnSpc>
              <a:buNone/>
            </a:pPr>
            <a:r>
              <a:rPr lang="en-US" sz="2650" dirty="0">
                <a:solidFill>
                  <a:srgbClr val="FCF9F3"/>
                </a:solidFill>
                <a:latin typeface="Funnel Display" pitchFamily="34" charset="0"/>
                <a:ea typeface="Funnel Display" pitchFamily="34" charset="-122"/>
                <a:cs typeface="Funnel Display" pitchFamily="34" charset="-120"/>
              </a:rPr>
              <a:t>3</a:t>
            </a:r>
            <a:endParaRPr lang="en-US" sz="2650" dirty="0"/>
          </a:p>
        </p:txBody>
      </p:sp>
      <p:sp>
        <p:nvSpPr>
          <p:cNvPr id="15" name="Text 13"/>
          <p:cNvSpPr/>
          <p:nvPr/>
        </p:nvSpPr>
        <p:spPr>
          <a:xfrm>
            <a:off x="2911316" y="5350907"/>
            <a:ext cx="2816185" cy="351949"/>
          </a:xfrm>
          <a:prstGeom prst="rect">
            <a:avLst/>
          </a:prstGeom>
          <a:noFill/>
          <a:ln/>
        </p:spPr>
        <p:txBody>
          <a:bodyPr wrap="none" lIns="0" tIns="0" rIns="0" bIns="0" rtlCol="0" anchor="t"/>
          <a:lstStyle/>
          <a:p>
            <a:pPr algn="ctr" indent="0" marL="0">
              <a:lnSpc>
                <a:spcPts val="2750"/>
              </a:lnSpc>
              <a:buNone/>
            </a:pPr>
            <a:r>
              <a:rPr lang="en-US" sz="2200" dirty="0">
                <a:solidFill>
                  <a:srgbClr val="FCF9F3"/>
                </a:solidFill>
                <a:latin typeface="Funnel Display" pitchFamily="34" charset="0"/>
                <a:ea typeface="Funnel Display" pitchFamily="34" charset="-122"/>
                <a:cs typeface="Funnel Display" pitchFamily="34" charset="-120"/>
              </a:rPr>
              <a:t>Mechanical Failures</a:t>
            </a:r>
            <a:endParaRPr lang="en-US" sz="2200" dirty="0"/>
          </a:p>
        </p:txBody>
      </p:sp>
      <p:sp>
        <p:nvSpPr>
          <p:cNvPr id="16" name="Text 14"/>
          <p:cNvSpPr/>
          <p:nvPr/>
        </p:nvSpPr>
        <p:spPr>
          <a:xfrm>
            <a:off x="1615559" y="5942171"/>
            <a:ext cx="5407700" cy="383024"/>
          </a:xfrm>
          <a:prstGeom prst="rect">
            <a:avLst/>
          </a:prstGeom>
          <a:noFill/>
          <a:ln/>
        </p:spPr>
        <p:txBody>
          <a:bodyPr wrap="none" lIns="0" tIns="0" rIns="0" bIns="0" rtlCol="0" anchor="t"/>
          <a:lstStyle/>
          <a:p>
            <a:pPr algn="ctr" indent="0" marL="0">
              <a:lnSpc>
                <a:spcPts val="3000"/>
              </a:lnSpc>
              <a:buNone/>
            </a:pPr>
            <a:r>
              <a:rPr lang="en-US" sz="1850" b="1" dirty="0">
                <a:solidFill>
                  <a:srgbClr val="FCF9F3"/>
                </a:solidFill>
                <a:latin typeface="Funnel Sans" pitchFamily="34" charset="0"/>
                <a:ea typeface="Funnel Sans" pitchFamily="34" charset="-122"/>
                <a:cs typeface="Funnel Sans" pitchFamily="34" charset="-120"/>
              </a:rPr>
              <a:t>17-38/year</a:t>
            </a:r>
            <a:pPr algn="ctr" indent="0" marL="0">
              <a:lnSpc>
                <a:spcPts val="3000"/>
              </a:lnSpc>
              <a:buNone/>
            </a:pPr>
            <a:r>
              <a:rPr lang="en-US" sz="1850" dirty="0">
                <a:solidFill>
                  <a:srgbClr val="FCF9F3"/>
                </a:solidFill>
                <a:latin typeface="Funnel Sans" pitchFamily="34" charset="0"/>
                <a:ea typeface="Funnel Sans" pitchFamily="34" charset="-122"/>
                <a:cs typeface="Funnel Sans" pitchFamily="34" charset="-120"/>
              </a:rPr>
              <a:t> vs. 21.9% defect rate</a:t>
            </a:r>
            <a:endParaRPr lang="en-US" sz="1850" dirty="0"/>
          </a:p>
        </p:txBody>
      </p:sp>
      <p:sp>
        <p:nvSpPr>
          <p:cNvPr id="17" name="Text 15"/>
          <p:cNvSpPr/>
          <p:nvPr/>
        </p:nvSpPr>
        <p:spPr>
          <a:xfrm>
            <a:off x="1615559" y="6540579"/>
            <a:ext cx="5407700" cy="383024"/>
          </a:xfrm>
          <a:prstGeom prst="rect">
            <a:avLst/>
          </a:prstGeom>
          <a:noFill/>
          <a:ln/>
        </p:spPr>
        <p:txBody>
          <a:bodyPr wrap="none" lIns="0" tIns="0" rIns="0" bIns="0" rtlCol="0" anchor="t"/>
          <a:lstStyle/>
          <a:p>
            <a:pPr algn="ctr" indent="0" marL="0">
              <a:lnSpc>
                <a:spcPts val="3000"/>
              </a:lnSpc>
              <a:buNone/>
            </a:pPr>
            <a:r>
              <a:rPr lang="en-US" sz="1850" dirty="0">
                <a:solidFill>
                  <a:srgbClr val="FCF9F3"/>
                </a:solidFill>
                <a:latin typeface="Funnel Sans" pitchFamily="34" charset="0"/>
                <a:ea typeface="Funnel Sans" pitchFamily="34" charset="-122"/>
                <a:cs typeface="Funnel Sans" pitchFamily="34" charset="-120"/>
              </a:rPr>
              <a:t>Systemic risk</a:t>
            </a:r>
            <a:endParaRPr lang="en-US" sz="1850" dirty="0"/>
          </a:p>
        </p:txBody>
      </p:sp>
      <p:sp>
        <p:nvSpPr>
          <p:cNvPr id="18" name="Text 16"/>
          <p:cNvSpPr/>
          <p:nvPr/>
        </p:nvSpPr>
        <p:spPr>
          <a:xfrm>
            <a:off x="9299377" y="2338983"/>
            <a:ext cx="2816185" cy="351949"/>
          </a:xfrm>
          <a:prstGeom prst="rect">
            <a:avLst/>
          </a:prstGeom>
          <a:noFill/>
          <a:ln/>
        </p:spPr>
        <p:txBody>
          <a:bodyPr wrap="none" lIns="0" tIns="0" rIns="0" bIns="0" rtlCol="0" anchor="t"/>
          <a:lstStyle/>
          <a:p>
            <a:pPr algn="ctr" indent="0" marL="0">
              <a:lnSpc>
                <a:spcPts val="2750"/>
              </a:lnSpc>
              <a:buNone/>
            </a:pPr>
            <a:r>
              <a:rPr lang="en-US" sz="2200" dirty="0">
                <a:solidFill>
                  <a:srgbClr val="FCF9F3"/>
                </a:solidFill>
                <a:latin typeface="Funnel Display" pitchFamily="34" charset="0"/>
                <a:ea typeface="Funnel Display" pitchFamily="34" charset="-122"/>
                <a:cs typeface="Funnel Display" pitchFamily="34" charset="-120"/>
              </a:rPr>
              <a:t>Competitive Position</a:t>
            </a:r>
            <a:endParaRPr lang="en-US" sz="2200" dirty="0"/>
          </a:p>
        </p:txBody>
      </p:sp>
      <p:sp>
        <p:nvSpPr>
          <p:cNvPr id="19" name="Text 17"/>
          <p:cNvSpPr/>
          <p:nvPr/>
        </p:nvSpPr>
        <p:spPr>
          <a:xfrm>
            <a:off x="7614761" y="2930247"/>
            <a:ext cx="6185535" cy="1149072"/>
          </a:xfrm>
          <a:prstGeom prst="rect">
            <a:avLst/>
          </a:prstGeom>
          <a:noFill/>
          <a:ln/>
        </p:spPr>
        <p:txBody>
          <a:bodyPr wrap="square" lIns="0" tIns="0" rIns="0" bIns="0" rtlCol="0" anchor="t"/>
          <a:lstStyle/>
          <a:p>
            <a:pPr algn="ctr" indent="0" marL="0">
              <a:lnSpc>
                <a:spcPts val="3000"/>
              </a:lnSpc>
              <a:buNone/>
            </a:pPr>
            <a:r>
              <a:rPr lang="en-US" sz="1850" dirty="0">
                <a:solidFill>
                  <a:srgbClr val="FCF9F3"/>
                </a:solidFill>
                <a:latin typeface="Funnel Sans" pitchFamily="34" charset="0"/>
                <a:ea typeface="Funnel Sans" pitchFamily="34" charset="-122"/>
                <a:cs typeface="Funnel Sans" pitchFamily="34" charset="-120"/>
              </a:rPr>
              <a:t>The fleet demonstrates strong dock management but operates at structural capacity limits with widespread mechanical fragility.</a:t>
            </a:r>
            <a:endParaRPr lang="en-US" sz="1850" dirty="0"/>
          </a:p>
        </p:txBody>
      </p:sp>
      <p:sp>
        <p:nvSpPr>
          <p:cNvPr id="20" name="Text 18"/>
          <p:cNvSpPr/>
          <p:nvPr/>
        </p:nvSpPr>
        <p:spPr>
          <a:xfrm>
            <a:off x="7614761" y="4294703"/>
            <a:ext cx="6185535" cy="1149072"/>
          </a:xfrm>
          <a:prstGeom prst="rect">
            <a:avLst/>
          </a:prstGeom>
          <a:noFill/>
          <a:ln/>
        </p:spPr>
        <p:txBody>
          <a:bodyPr wrap="square" lIns="0" tIns="0" rIns="0" bIns="0" rtlCol="0" anchor="t"/>
          <a:lstStyle/>
          <a:p>
            <a:pPr algn="ctr" indent="0" marL="0">
              <a:lnSpc>
                <a:spcPts val="3000"/>
              </a:lnSpc>
              <a:buNone/>
            </a:pPr>
            <a:r>
              <a:rPr lang="en-US" sz="1850" dirty="0">
                <a:solidFill>
                  <a:srgbClr val="FCF9F3"/>
                </a:solidFill>
                <a:latin typeface="Funnel Sans" pitchFamily="34" charset="0"/>
                <a:ea typeface="Funnel Sans" pitchFamily="34" charset="-122"/>
                <a:cs typeface="Funnel Sans" pitchFamily="34" charset="-120"/>
              </a:rPr>
              <a:t>Waiting times are competitive, but the main bottlenecks are on the road and inside the vehicles—not at the warehouse door.</a:t>
            </a:r>
            <a:endParaRPr lang="en-US" sz="18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3084790" y="1022747"/>
            <a:ext cx="8460700" cy="704017"/>
          </a:xfrm>
          <a:prstGeom prst="rect">
            <a:avLst/>
          </a:prstGeom>
          <a:noFill/>
          <a:ln/>
        </p:spPr>
        <p:txBody>
          <a:bodyPr wrap="none" lIns="0" tIns="0" rIns="0" bIns="0" rtlCol="0" anchor="t"/>
          <a:lstStyle/>
          <a:p>
            <a:pPr algn="ctr" indent="0" marL="0">
              <a:lnSpc>
                <a:spcPts val="5500"/>
              </a:lnSpc>
              <a:buNone/>
            </a:pPr>
            <a:r>
              <a:rPr lang="en-US" sz="4400" dirty="0">
                <a:solidFill>
                  <a:srgbClr val="FCF9F3"/>
                </a:solidFill>
                <a:latin typeface="Funnel Display" pitchFamily="34" charset="0"/>
                <a:ea typeface="Funnel Display" pitchFamily="34" charset="-122"/>
                <a:cs typeface="Funnel Display" pitchFamily="34" charset="-120"/>
              </a:rPr>
              <a:t>Strategic Priorities for Recovery</a:t>
            </a:r>
            <a:endParaRPr lang="en-US" sz="4400" dirty="0"/>
          </a:p>
        </p:txBody>
      </p:sp>
      <p:sp>
        <p:nvSpPr>
          <p:cNvPr id="3" name="Text 1"/>
          <p:cNvSpPr/>
          <p:nvPr/>
        </p:nvSpPr>
        <p:spPr>
          <a:xfrm>
            <a:off x="837724" y="2205514"/>
            <a:ext cx="239316" cy="299204"/>
          </a:xfrm>
          <a:prstGeom prst="rect">
            <a:avLst/>
          </a:prstGeom>
          <a:noFill/>
          <a:ln/>
        </p:spPr>
        <p:txBody>
          <a:bodyPr wrap="none" lIns="0" tIns="0" rIns="0" bIns="0" rtlCol="0" anchor="t"/>
          <a:lstStyle/>
          <a:p>
            <a:pPr algn="l" indent="0" marL="0">
              <a:lnSpc>
                <a:spcPts val="3000"/>
              </a:lnSpc>
              <a:buNone/>
            </a:pPr>
            <a:r>
              <a:rPr lang="en-US" sz="1850" dirty="0">
                <a:solidFill>
                  <a:srgbClr val="FCF9F3"/>
                </a:solidFill>
                <a:latin typeface="Funnel Display Light" pitchFamily="34" charset="0"/>
                <a:ea typeface="Funnel Display Light" pitchFamily="34" charset="-122"/>
                <a:cs typeface="Funnel Display Light" pitchFamily="34" charset="-120"/>
              </a:rPr>
              <a:t>01</a:t>
            </a:r>
            <a:endParaRPr lang="en-US" sz="1850" dirty="0"/>
          </a:p>
        </p:txBody>
      </p:sp>
      <p:sp>
        <p:nvSpPr>
          <p:cNvPr id="4" name="Shape 2"/>
          <p:cNvSpPr/>
          <p:nvPr/>
        </p:nvSpPr>
        <p:spPr>
          <a:xfrm>
            <a:off x="837724" y="2581870"/>
            <a:ext cx="6357818" cy="30480"/>
          </a:xfrm>
          <a:prstGeom prst="rect">
            <a:avLst/>
          </a:prstGeom>
          <a:solidFill>
            <a:srgbClr val="3371A5"/>
          </a:solidFill>
          <a:ln/>
        </p:spPr>
      </p:sp>
      <p:sp>
        <p:nvSpPr>
          <p:cNvPr id="5" name="Text 3"/>
          <p:cNvSpPr/>
          <p:nvPr/>
        </p:nvSpPr>
        <p:spPr>
          <a:xfrm>
            <a:off x="837724" y="2762488"/>
            <a:ext cx="3474244" cy="351949"/>
          </a:xfrm>
          <a:prstGeom prst="rect">
            <a:avLst/>
          </a:prstGeom>
          <a:noFill/>
          <a:ln/>
        </p:spPr>
        <p:txBody>
          <a:bodyPr wrap="none" lIns="0" tIns="0" rIns="0" bIns="0" rtlCol="0" anchor="t"/>
          <a:lstStyle/>
          <a:p>
            <a:pPr algn="l" indent="0" marL="0">
              <a:lnSpc>
                <a:spcPts val="2750"/>
              </a:lnSpc>
              <a:buNone/>
            </a:pPr>
            <a:r>
              <a:rPr lang="en-US" sz="2200" dirty="0">
                <a:solidFill>
                  <a:srgbClr val="FCF9F3"/>
                </a:solidFill>
                <a:latin typeface="Funnel Display" pitchFamily="34" charset="0"/>
                <a:ea typeface="Funnel Display" pitchFamily="34" charset="-122"/>
                <a:cs typeface="Funnel Display" pitchFamily="34" charset="-120"/>
              </a:rPr>
              <a:t>Redesign Network Routes</a:t>
            </a:r>
            <a:endParaRPr lang="en-US" sz="2200" dirty="0"/>
          </a:p>
        </p:txBody>
      </p:sp>
      <p:sp>
        <p:nvSpPr>
          <p:cNvPr id="6" name="Text 4"/>
          <p:cNvSpPr/>
          <p:nvPr/>
        </p:nvSpPr>
        <p:spPr>
          <a:xfrm>
            <a:off x="837724" y="3258026"/>
            <a:ext cx="6357818" cy="1149072"/>
          </a:xfrm>
          <a:prstGeom prst="rect">
            <a:avLst/>
          </a:prstGeom>
          <a:noFill/>
          <a:ln/>
        </p:spPr>
        <p:txBody>
          <a:bodyPr wrap="square" lIns="0" tIns="0" rIns="0" bIns="0" rtlCol="0" anchor="t"/>
          <a:lstStyle/>
          <a:p>
            <a:pPr algn="l" indent="0" marL="0">
              <a:lnSpc>
                <a:spcPts val="3000"/>
              </a:lnSpc>
              <a:buNone/>
            </a:pPr>
            <a:r>
              <a:rPr lang="en-US" sz="1850" dirty="0">
                <a:solidFill>
                  <a:srgbClr val="FCF9F3"/>
                </a:solidFill>
                <a:latin typeface="Funnel Sans" pitchFamily="34" charset="0"/>
                <a:ea typeface="Funnel Sans" pitchFamily="34" charset="-122"/>
                <a:cs typeface="Funnel Sans" pitchFamily="34" charset="-120"/>
              </a:rPr>
              <a:t>Map and avoid heavy-traffic corridors with 100% delay probability. Implement time-window optimization and service segmentation for critical loads.</a:t>
            </a:r>
            <a:endParaRPr lang="en-US" sz="1850" dirty="0"/>
          </a:p>
        </p:txBody>
      </p:sp>
      <p:sp>
        <p:nvSpPr>
          <p:cNvPr id="7" name="Text 5"/>
          <p:cNvSpPr/>
          <p:nvPr/>
        </p:nvSpPr>
        <p:spPr>
          <a:xfrm>
            <a:off x="7434858" y="2205514"/>
            <a:ext cx="239316" cy="299204"/>
          </a:xfrm>
          <a:prstGeom prst="rect">
            <a:avLst/>
          </a:prstGeom>
          <a:noFill/>
          <a:ln/>
        </p:spPr>
        <p:txBody>
          <a:bodyPr wrap="none" lIns="0" tIns="0" rIns="0" bIns="0" rtlCol="0" anchor="t"/>
          <a:lstStyle/>
          <a:p>
            <a:pPr algn="l" indent="0" marL="0">
              <a:lnSpc>
                <a:spcPts val="3000"/>
              </a:lnSpc>
              <a:buNone/>
            </a:pPr>
            <a:r>
              <a:rPr lang="en-US" sz="1850" dirty="0">
                <a:solidFill>
                  <a:srgbClr val="FCF9F3"/>
                </a:solidFill>
                <a:latin typeface="Funnel Display Light" pitchFamily="34" charset="0"/>
                <a:ea typeface="Funnel Display Light" pitchFamily="34" charset="-122"/>
                <a:cs typeface="Funnel Display Light" pitchFamily="34" charset="-120"/>
              </a:rPr>
              <a:t>02</a:t>
            </a:r>
            <a:endParaRPr lang="en-US" sz="1850" dirty="0"/>
          </a:p>
        </p:txBody>
      </p:sp>
      <p:sp>
        <p:nvSpPr>
          <p:cNvPr id="8" name="Shape 6"/>
          <p:cNvSpPr/>
          <p:nvPr/>
        </p:nvSpPr>
        <p:spPr>
          <a:xfrm>
            <a:off x="7434858" y="2581870"/>
            <a:ext cx="6357818" cy="30480"/>
          </a:xfrm>
          <a:prstGeom prst="rect">
            <a:avLst/>
          </a:prstGeom>
          <a:solidFill>
            <a:srgbClr val="3371A5"/>
          </a:solidFill>
          <a:ln/>
        </p:spPr>
      </p:sp>
      <p:sp>
        <p:nvSpPr>
          <p:cNvPr id="9" name="Text 7"/>
          <p:cNvSpPr/>
          <p:nvPr/>
        </p:nvSpPr>
        <p:spPr>
          <a:xfrm>
            <a:off x="7434858" y="2762488"/>
            <a:ext cx="3152894" cy="351949"/>
          </a:xfrm>
          <a:prstGeom prst="rect">
            <a:avLst/>
          </a:prstGeom>
          <a:noFill/>
          <a:ln/>
        </p:spPr>
        <p:txBody>
          <a:bodyPr wrap="none" lIns="0" tIns="0" rIns="0" bIns="0" rtlCol="0" anchor="t"/>
          <a:lstStyle/>
          <a:p>
            <a:pPr algn="l" indent="0" marL="0">
              <a:lnSpc>
                <a:spcPts val="2750"/>
              </a:lnSpc>
              <a:buNone/>
            </a:pPr>
            <a:r>
              <a:rPr lang="en-US" sz="2200" dirty="0">
                <a:solidFill>
                  <a:srgbClr val="FCF9F3"/>
                </a:solidFill>
                <a:latin typeface="Funnel Display" pitchFamily="34" charset="0"/>
                <a:ea typeface="Funnel Display" pitchFamily="34" charset="-122"/>
                <a:cs typeface="Funnel Display" pitchFamily="34" charset="-120"/>
              </a:rPr>
              <a:t>Create Capacity Buffers</a:t>
            </a:r>
            <a:endParaRPr lang="en-US" sz="2200" dirty="0"/>
          </a:p>
        </p:txBody>
      </p:sp>
      <p:sp>
        <p:nvSpPr>
          <p:cNvPr id="10" name="Text 8"/>
          <p:cNvSpPr/>
          <p:nvPr/>
        </p:nvSpPr>
        <p:spPr>
          <a:xfrm>
            <a:off x="7434858" y="3258026"/>
            <a:ext cx="6357818" cy="1149072"/>
          </a:xfrm>
          <a:prstGeom prst="rect">
            <a:avLst/>
          </a:prstGeom>
          <a:noFill/>
          <a:ln/>
        </p:spPr>
        <p:txBody>
          <a:bodyPr wrap="square" lIns="0" tIns="0" rIns="0" bIns="0" rtlCol="0" anchor="t"/>
          <a:lstStyle/>
          <a:p>
            <a:pPr algn="l" indent="0" marL="0">
              <a:lnSpc>
                <a:spcPts val="3000"/>
              </a:lnSpc>
              <a:buNone/>
            </a:pPr>
            <a:r>
              <a:rPr lang="en-US" sz="1850" dirty="0">
                <a:solidFill>
                  <a:srgbClr val="FCF9F3"/>
                </a:solidFill>
                <a:latin typeface="Funnel Sans" pitchFamily="34" charset="0"/>
                <a:ea typeface="Funnel Sans" pitchFamily="34" charset="-122"/>
                <a:cs typeface="Funnel Sans" pitchFamily="34" charset="-120"/>
              </a:rPr>
              <a:t>Lower structural utilization to 70-75% range by adding flexible capacity, rebalancing routes, and smoothing demand through delivery-slot configuration.</a:t>
            </a:r>
            <a:endParaRPr lang="en-US" sz="1850" dirty="0"/>
          </a:p>
        </p:txBody>
      </p:sp>
      <p:sp>
        <p:nvSpPr>
          <p:cNvPr id="11" name="Text 9"/>
          <p:cNvSpPr/>
          <p:nvPr/>
        </p:nvSpPr>
        <p:spPr>
          <a:xfrm>
            <a:off x="837724" y="4825841"/>
            <a:ext cx="239316" cy="299204"/>
          </a:xfrm>
          <a:prstGeom prst="rect">
            <a:avLst/>
          </a:prstGeom>
          <a:noFill/>
          <a:ln/>
        </p:spPr>
        <p:txBody>
          <a:bodyPr wrap="none" lIns="0" tIns="0" rIns="0" bIns="0" rtlCol="0" anchor="t"/>
          <a:lstStyle/>
          <a:p>
            <a:pPr algn="l" indent="0" marL="0">
              <a:lnSpc>
                <a:spcPts val="3000"/>
              </a:lnSpc>
              <a:buNone/>
            </a:pPr>
            <a:r>
              <a:rPr lang="en-US" sz="1850" dirty="0">
                <a:solidFill>
                  <a:srgbClr val="FCF9F3"/>
                </a:solidFill>
                <a:latin typeface="Funnel Display Light" pitchFamily="34" charset="0"/>
                <a:ea typeface="Funnel Display Light" pitchFamily="34" charset="-122"/>
                <a:cs typeface="Funnel Display Light" pitchFamily="34" charset="-120"/>
              </a:rPr>
              <a:t>03</a:t>
            </a:r>
            <a:endParaRPr lang="en-US" sz="1850" dirty="0"/>
          </a:p>
        </p:txBody>
      </p:sp>
      <p:sp>
        <p:nvSpPr>
          <p:cNvPr id="12" name="Shape 10"/>
          <p:cNvSpPr/>
          <p:nvPr/>
        </p:nvSpPr>
        <p:spPr>
          <a:xfrm>
            <a:off x="837724" y="5202198"/>
            <a:ext cx="6357818" cy="30480"/>
          </a:xfrm>
          <a:prstGeom prst="rect">
            <a:avLst/>
          </a:prstGeom>
          <a:solidFill>
            <a:srgbClr val="3371A5"/>
          </a:solidFill>
          <a:ln/>
        </p:spPr>
      </p:sp>
      <p:sp>
        <p:nvSpPr>
          <p:cNvPr id="13" name="Text 11"/>
          <p:cNvSpPr/>
          <p:nvPr/>
        </p:nvSpPr>
        <p:spPr>
          <a:xfrm>
            <a:off x="837724" y="5382816"/>
            <a:ext cx="3866912" cy="351949"/>
          </a:xfrm>
          <a:prstGeom prst="rect">
            <a:avLst/>
          </a:prstGeom>
          <a:noFill/>
          <a:ln/>
        </p:spPr>
        <p:txBody>
          <a:bodyPr wrap="none" lIns="0" tIns="0" rIns="0" bIns="0" rtlCol="0" anchor="t"/>
          <a:lstStyle/>
          <a:p>
            <a:pPr algn="l" indent="0" marL="0">
              <a:lnSpc>
                <a:spcPts val="2750"/>
              </a:lnSpc>
              <a:buNone/>
            </a:pPr>
            <a:r>
              <a:rPr lang="en-US" sz="2200" dirty="0">
                <a:solidFill>
                  <a:srgbClr val="FCF9F3"/>
                </a:solidFill>
                <a:latin typeface="Funnel Display" pitchFamily="34" charset="0"/>
                <a:ea typeface="Funnel Display" pitchFamily="34" charset="-122"/>
                <a:cs typeface="Funnel Display" pitchFamily="34" charset="-120"/>
              </a:rPr>
              <a:t>Tiered Maintenance Strategy</a:t>
            </a:r>
            <a:endParaRPr lang="en-US" sz="2200" dirty="0"/>
          </a:p>
        </p:txBody>
      </p:sp>
      <p:sp>
        <p:nvSpPr>
          <p:cNvPr id="14" name="Text 12"/>
          <p:cNvSpPr/>
          <p:nvPr/>
        </p:nvSpPr>
        <p:spPr>
          <a:xfrm>
            <a:off x="837724" y="5878354"/>
            <a:ext cx="6357818" cy="1149072"/>
          </a:xfrm>
          <a:prstGeom prst="rect">
            <a:avLst/>
          </a:prstGeom>
          <a:noFill/>
          <a:ln/>
        </p:spPr>
        <p:txBody>
          <a:bodyPr wrap="square" lIns="0" tIns="0" rIns="0" bIns="0" rtlCol="0" anchor="t"/>
          <a:lstStyle/>
          <a:p>
            <a:pPr algn="l" indent="0" marL="0">
              <a:lnSpc>
                <a:spcPts val="3000"/>
              </a:lnSpc>
              <a:buNone/>
            </a:pPr>
            <a:r>
              <a:rPr lang="en-US" sz="1850" dirty="0">
                <a:solidFill>
                  <a:srgbClr val="FCF9F3"/>
                </a:solidFill>
                <a:latin typeface="Funnel Sans" pitchFamily="34" charset="0"/>
                <a:ea typeface="Funnel Sans" pitchFamily="34" charset="-122"/>
                <a:cs typeface="Funnel Sans" pitchFamily="34" charset="-120"/>
              </a:rPr>
              <a:t>Immediate diagnostic of top-failure trucks, implement predictive maintenance program, and execute medium-term asset renewal plan for chronic outliers.</a:t>
            </a:r>
            <a:endParaRPr lang="en-US" sz="1850" dirty="0"/>
          </a:p>
        </p:txBody>
      </p:sp>
      <p:sp>
        <p:nvSpPr>
          <p:cNvPr id="15" name="Text 13"/>
          <p:cNvSpPr/>
          <p:nvPr/>
        </p:nvSpPr>
        <p:spPr>
          <a:xfrm>
            <a:off x="7434858" y="4825841"/>
            <a:ext cx="239316" cy="299204"/>
          </a:xfrm>
          <a:prstGeom prst="rect">
            <a:avLst/>
          </a:prstGeom>
          <a:noFill/>
          <a:ln/>
        </p:spPr>
        <p:txBody>
          <a:bodyPr wrap="none" lIns="0" tIns="0" rIns="0" bIns="0" rtlCol="0" anchor="t"/>
          <a:lstStyle/>
          <a:p>
            <a:pPr algn="l" indent="0" marL="0">
              <a:lnSpc>
                <a:spcPts val="3000"/>
              </a:lnSpc>
              <a:buNone/>
            </a:pPr>
            <a:r>
              <a:rPr lang="en-US" sz="1850" dirty="0">
                <a:solidFill>
                  <a:srgbClr val="FCF9F3"/>
                </a:solidFill>
                <a:latin typeface="Funnel Display Light" pitchFamily="34" charset="0"/>
                <a:ea typeface="Funnel Display Light" pitchFamily="34" charset="-122"/>
                <a:cs typeface="Funnel Display Light" pitchFamily="34" charset="-120"/>
              </a:rPr>
              <a:t>04</a:t>
            </a:r>
            <a:endParaRPr lang="en-US" sz="1850" dirty="0"/>
          </a:p>
        </p:txBody>
      </p:sp>
      <p:sp>
        <p:nvSpPr>
          <p:cNvPr id="16" name="Shape 14"/>
          <p:cNvSpPr/>
          <p:nvPr/>
        </p:nvSpPr>
        <p:spPr>
          <a:xfrm>
            <a:off x="7434858" y="5202198"/>
            <a:ext cx="6357818" cy="30480"/>
          </a:xfrm>
          <a:prstGeom prst="rect">
            <a:avLst/>
          </a:prstGeom>
          <a:solidFill>
            <a:srgbClr val="3371A5"/>
          </a:solidFill>
          <a:ln/>
        </p:spPr>
      </p:sp>
      <p:sp>
        <p:nvSpPr>
          <p:cNvPr id="17" name="Text 15"/>
          <p:cNvSpPr/>
          <p:nvPr/>
        </p:nvSpPr>
        <p:spPr>
          <a:xfrm>
            <a:off x="7434858" y="5382816"/>
            <a:ext cx="3260765" cy="351949"/>
          </a:xfrm>
          <a:prstGeom prst="rect">
            <a:avLst/>
          </a:prstGeom>
          <a:noFill/>
          <a:ln/>
        </p:spPr>
        <p:txBody>
          <a:bodyPr wrap="none" lIns="0" tIns="0" rIns="0" bIns="0" rtlCol="0" anchor="t"/>
          <a:lstStyle/>
          <a:p>
            <a:pPr algn="l" indent="0" marL="0">
              <a:lnSpc>
                <a:spcPts val="2750"/>
              </a:lnSpc>
              <a:buNone/>
            </a:pPr>
            <a:r>
              <a:rPr lang="en-US" sz="2200" dirty="0">
                <a:solidFill>
                  <a:srgbClr val="FCF9F3"/>
                </a:solidFill>
                <a:latin typeface="Funnel Display" pitchFamily="34" charset="0"/>
                <a:ea typeface="Funnel Display" pitchFamily="34" charset="-122"/>
                <a:cs typeface="Funnel Display" pitchFamily="34" charset="-120"/>
              </a:rPr>
              <a:t>Data-Driven Governance</a:t>
            </a:r>
            <a:endParaRPr lang="en-US" sz="2200" dirty="0"/>
          </a:p>
        </p:txBody>
      </p:sp>
      <p:sp>
        <p:nvSpPr>
          <p:cNvPr id="18" name="Text 16"/>
          <p:cNvSpPr/>
          <p:nvPr/>
        </p:nvSpPr>
        <p:spPr>
          <a:xfrm>
            <a:off x="7434858" y="5878354"/>
            <a:ext cx="6357818" cy="1149072"/>
          </a:xfrm>
          <a:prstGeom prst="rect">
            <a:avLst/>
          </a:prstGeom>
          <a:noFill/>
          <a:ln/>
        </p:spPr>
        <p:txBody>
          <a:bodyPr wrap="square" lIns="0" tIns="0" rIns="0" bIns="0" rtlCol="0" anchor="t"/>
          <a:lstStyle/>
          <a:p>
            <a:pPr algn="l" indent="0" marL="0">
              <a:lnSpc>
                <a:spcPts val="3000"/>
              </a:lnSpc>
              <a:buNone/>
            </a:pPr>
            <a:r>
              <a:rPr lang="en-US" sz="1850" dirty="0">
                <a:solidFill>
                  <a:srgbClr val="FCF9F3"/>
                </a:solidFill>
                <a:latin typeface="Funnel Sans" pitchFamily="34" charset="0"/>
                <a:ea typeface="Funnel Sans" pitchFamily="34" charset="-122"/>
                <a:cs typeface="Funnel Sans" pitchFamily="34" charset="-120"/>
              </a:rPr>
              <a:t>Track core KPIs with explicit thresholds that trigger route redesign, capacity adjustments, or maintenance actions in recurring operational reviews.</a:t>
            </a:r>
            <a:endParaRPr lang="en-US" sz="185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00000"/>
          </a:solidFill>
          <a:ln/>
        </p:spPr>
      </p:sp>
      <p:pic>
        <p:nvPicPr>
          <p:cNvPr id="3" name="Image 0" descr="preencoded.png">    </p:cNvPr>
          <p:cNvPicPr>
            <a:picLocks noChangeAspect="1"/>
          </p:cNvPicPr>
          <p:nvPr/>
        </p:nvPicPr>
        <p:blipFill>
          <a:blip r:embed="rId1"/>
          <a:stretch>
            <a:fillRect/>
          </a:stretch>
        </p:blipFill>
        <p:spPr>
          <a:xfrm>
            <a:off x="2738" y="5120"/>
            <a:ext cx="14624923" cy="8219123"/>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Text 0"/>
          <p:cNvSpPr/>
          <p:nvPr/>
        </p:nvSpPr>
        <p:spPr>
          <a:xfrm>
            <a:off x="5139690" y="456605"/>
            <a:ext cx="4350901" cy="365046"/>
          </a:xfrm>
          <a:prstGeom prst="rect">
            <a:avLst/>
          </a:prstGeom>
          <a:noFill/>
          <a:ln/>
        </p:spPr>
        <p:txBody>
          <a:bodyPr wrap="none" lIns="0" tIns="0" rIns="0" bIns="0" rtlCol="0" anchor="t"/>
          <a:lstStyle/>
          <a:p>
            <a:pPr algn="ctr" indent="0" marL="0">
              <a:lnSpc>
                <a:spcPts val="2850"/>
              </a:lnSpc>
              <a:buNone/>
            </a:pPr>
            <a:r>
              <a:rPr lang="en-US" sz="2250" dirty="0">
                <a:solidFill>
                  <a:srgbClr val="FAF5EB"/>
                </a:solidFill>
                <a:latin typeface="Funnel Display" pitchFamily="34" charset="0"/>
                <a:ea typeface="Funnel Display" pitchFamily="34" charset="-122"/>
                <a:cs typeface="Funnel Display" pitchFamily="34" charset="-120"/>
              </a:rPr>
              <a:t>Data Cleaning &amp; Pre-processing</a:t>
            </a:r>
            <a:endParaRPr lang="en-US" sz="2250" dirty="0"/>
          </a:p>
        </p:txBody>
      </p:sp>
      <p:sp>
        <p:nvSpPr>
          <p:cNvPr id="4" name="Text 1"/>
          <p:cNvSpPr/>
          <p:nvPr/>
        </p:nvSpPr>
        <p:spPr>
          <a:xfrm>
            <a:off x="2277904" y="972383"/>
            <a:ext cx="10074473" cy="613291"/>
          </a:xfrm>
          <a:prstGeom prst="rect">
            <a:avLst/>
          </a:prstGeom>
          <a:noFill/>
          <a:ln/>
        </p:spPr>
        <p:txBody>
          <a:bodyPr wrap="square" lIns="0" tIns="0" rIns="0" bIns="0" rtlCol="0" anchor="t"/>
          <a:lstStyle/>
          <a:p>
            <a:pPr algn="ctr" indent="0" marL="0">
              <a:lnSpc>
                <a:spcPts val="1600"/>
              </a:lnSpc>
              <a:buNone/>
            </a:pPr>
            <a:r>
              <a:rPr lang="en-US" sz="1200" dirty="0">
                <a:solidFill>
                  <a:srgbClr val="FAF5EB"/>
                </a:solidFill>
                <a:latin typeface="Funnel Sans" pitchFamily="34" charset="0"/>
                <a:ea typeface="Funnel Sans" pitchFamily="34" charset="-122"/>
                <a:cs typeface="Funnel Sans" pitchFamily="34" charset="-120"/>
              </a:rPr>
              <a:t>To ensure the accuracy and reliability of our analysis, we will prepare the dataset by addressing missing values, removing irrelevant features, and conducting an initial inspection of the data distributions. This structured approach allows us to refine our dataset, making it suitable for robust analytical modeling.</a:t>
            </a:r>
            <a:endParaRPr lang="en-US" sz="1200" dirty="0"/>
          </a:p>
        </p:txBody>
      </p:sp>
      <p:pic>
        <p:nvPicPr>
          <p:cNvPr id="5" name="Image 1" descr="preencoded.png">    </p:cNvPr>
          <p:cNvPicPr>
            <a:picLocks noChangeAspect="1"/>
          </p:cNvPicPr>
          <p:nvPr/>
        </p:nvPicPr>
        <p:blipFill>
          <a:blip r:embed="rId2"/>
          <a:stretch>
            <a:fillRect/>
          </a:stretch>
        </p:blipFill>
        <p:spPr>
          <a:xfrm>
            <a:off x="2277904" y="1698665"/>
            <a:ext cx="10074473" cy="5756791"/>
          </a:xfrm>
          <a:prstGeom prst="rect">
            <a:avLst/>
          </a:prstGeom>
        </p:spPr>
      </p:pic>
      <p:sp>
        <p:nvSpPr>
          <p:cNvPr id="6" name="Text 2"/>
          <p:cNvSpPr/>
          <p:nvPr/>
        </p:nvSpPr>
        <p:spPr>
          <a:xfrm>
            <a:off x="2277904" y="7568446"/>
            <a:ext cx="10074473" cy="204430"/>
          </a:xfrm>
          <a:prstGeom prst="rect">
            <a:avLst/>
          </a:prstGeom>
          <a:noFill/>
          <a:ln/>
        </p:spPr>
        <p:txBody>
          <a:bodyPr wrap="none" lIns="0" tIns="0" rIns="0" bIns="0" rtlCol="0" anchor="t"/>
          <a:lstStyle/>
          <a:p>
            <a:pPr algn="ctr" indent="0" marL="0">
              <a:lnSpc>
                <a:spcPts val="1600"/>
              </a:lnSpc>
              <a:buNone/>
            </a:pPr>
            <a:endParaRPr lang="en-US" sz="12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3520202"/>
          </a:xfrm>
          <a:prstGeom prst="rect">
            <a:avLst/>
          </a:prstGeom>
        </p:spPr>
      </p:pic>
      <p:pic>
        <p:nvPicPr>
          <p:cNvPr id="3" name="Image 1" descr="preencoded.png">    </p:cNvPr>
          <p:cNvPicPr>
            <a:picLocks noChangeAspect="1"/>
          </p:cNvPicPr>
          <p:nvPr/>
        </p:nvPicPr>
        <p:blipFill>
          <a:blip r:embed="rId2"/>
          <a:stretch>
            <a:fillRect/>
          </a:stretch>
        </p:blipFill>
        <p:spPr>
          <a:xfrm>
            <a:off x="5272683" y="234672"/>
            <a:ext cx="4085034" cy="3050858"/>
          </a:xfrm>
          <a:prstGeom prst="rect">
            <a:avLst/>
          </a:prstGeom>
        </p:spPr>
      </p:pic>
      <p:sp>
        <p:nvSpPr>
          <p:cNvPr id="4" name="Shape 0"/>
          <p:cNvSpPr/>
          <p:nvPr/>
        </p:nvSpPr>
        <p:spPr>
          <a:xfrm>
            <a:off x="6567964" y="4371380"/>
            <a:ext cx="1494234" cy="327065"/>
          </a:xfrm>
          <a:prstGeom prst="roundRect">
            <a:avLst>
              <a:gd name="adj" fmla="val 19288"/>
            </a:avLst>
          </a:prstGeom>
          <a:solidFill>
            <a:srgbClr val="CE5099"/>
          </a:solidFill>
          <a:ln/>
        </p:spPr>
      </p:sp>
      <p:sp>
        <p:nvSpPr>
          <p:cNvPr id="5" name="Text 1"/>
          <p:cNvSpPr/>
          <p:nvPr/>
        </p:nvSpPr>
        <p:spPr>
          <a:xfrm>
            <a:off x="6680597" y="4427696"/>
            <a:ext cx="1268968" cy="214432"/>
          </a:xfrm>
          <a:prstGeom prst="rect">
            <a:avLst/>
          </a:prstGeom>
          <a:noFill/>
          <a:ln/>
        </p:spPr>
        <p:txBody>
          <a:bodyPr wrap="none" lIns="0" tIns="0" rIns="0" bIns="0" rtlCol="0" anchor="t"/>
          <a:lstStyle/>
          <a:p>
            <a:pPr algn="l" indent="0" marL="0">
              <a:lnSpc>
                <a:spcPts val="1650"/>
              </a:lnSpc>
              <a:buNone/>
            </a:pPr>
            <a:r>
              <a:rPr lang="en-US" sz="1150" dirty="0">
                <a:solidFill>
                  <a:srgbClr val="FCF9F3"/>
                </a:solidFill>
                <a:latin typeface="Funnel Sans" pitchFamily="34" charset="0"/>
                <a:ea typeface="Funnel Sans" pitchFamily="34" charset="-122"/>
                <a:cs typeface="Funnel Sans" pitchFamily="34" charset="-120"/>
              </a:rPr>
              <a:t>CRITICAL FINDING</a:t>
            </a:r>
            <a:endParaRPr lang="en-US" sz="1150" dirty="0"/>
          </a:p>
        </p:txBody>
      </p:sp>
      <p:sp>
        <p:nvSpPr>
          <p:cNvPr id="6" name="Text 2"/>
          <p:cNvSpPr/>
          <p:nvPr/>
        </p:nvSpPr>
        <p:spPr>
          <a:xfrm>
            <a:off x="4504968" y="4757261"/>
            <a:ext cx="5620226" cy="552093"/>
          </a:xfrm>
          <a:prstGeom prst="rect">
            <a:avLst/>
          </a:prstGeom>
          <a:noFill/>
          <a:ln/>
        </p:spPr>
        <p:txBody>
          <a:bodyPr wrap="none" lIns="0" tIns="0" rIns="0" bIns="0" rtlCol="0" anchor="t"/>
          <a:lstStyle/>
          <a:p>
            <a:pPr algn="ctr" indent="0" marL="0">
              <a:lnSpc>
                <a:spcPts val="4300"/>
              </a:lnSpc>
              <a:buNone/>
            </a:pPr>
            <a:r>
              <a:rPr lang="en-US" sz="3450" dirty="0">
                <a:solidFill>
                  <a:srgbClr val="FCF9F3"/>
                </a:solidFill>
                <a:latin typeface="Funnel Display" pitchFamily="34" charset="0"/>
                <a:ea typeface="Funnel Display" pitchFamily="34" charset="-122"/>
                <a:cs typeface="Funnel Display" pitchFamily="34" charset="-120"/>
              </a:rPr>
              <a:t>56.6% Delivery Failure Rate</a:t>
            </a:r>
            <a:endParaRPr lang="en-US" sz="3450" dirty="0"/>
          </a:p>
        </p:txBody>
      </p:sp>
      <p:sp>
        <p:nvSpPr>
          <p:cNvPr id="7" name="Shape 3"/>
          <p:cNvSpPr/>
          <p:nvPr/>
        </p:nvSpPr>
        <p:spPr>
          <a:xfrm>
            <a:off x="1083707" y="5530215"/>
            <a:ext cx="6137553" cy="1848088"/>
          </a:xfrm>
          <a:prstGeom prst="roundRect">
            <a:avLst>
              <a:gd name="adj" fmla="val 7315"/>
            </a:avLst>
          </a:prstGeom>
          <a:solidFill>
            <a:srgbClr val="3371A5"/>
          </a:solidFill>
          <a:ln/>
        </p:spPr>
      </p:sp>
      <p:sp>
        <p:nvSpPr>
          <p:cNvPr id="8" name="Text 4"/>
          <p:cNvSpPr/>
          <p:nvPr/>
        </p:nvSpPr>
        <p:spPr>
          <a:xfrm>
            <a:off x="1271349" y="5677376"/>
            <a:ext cx="2208728" cy="275987"/>
          </a:xfrm>
          <a:prstGeom prst="rect">
            <a:avLst/>
          </a:prstGeom>
          <a:noFill/>
          <a:ln/>
        </p:spPr>
        <p:txBody>
          <a:bodyPr wrap="none" lIns="0" tIns="0" rIns="0" bIns="0" rtlCol="0" anchor="t"/>
          <a:lstStyle/>
          <a:p>
            <a:pPr algn="l" indent="0" marL="0">
              <a:lnSpc>
                <a:spcPts val="2150"/>
              </a:lnSpc>
              <a:buNone/>
            </a:pPr>
            <a:r>
              <a:rPr lang="en-US" sz="1700" dirty="0">
                <a:solidFill>
                  <a:srgbClr val="FCF9F3"/>
                </a:solidFill>
                <a:latin typeface="Funnel Display" pitchFamily="34" charset="0"/>
                <a:ea typeface="Funnel Display" pitchFamily="34" charset="-122"/>
                <a:cs typeface="Funnel Display" pitchFamily="34" charset="-120"/>
              </a:rPr>
              <a:t>Statistical Validation</a:t>
            </a:r>
            <a:endParaRPr lang="en-US" sz="1700" dirty="0"/>
          </a:p>
        </p:txBody>
      </p:sp>
      <p:sp>
        <p:nvSpPr>
          <p:cNvPr id="9" name="Text 5"/>
          <p:cNvSpPr/>
          <p:nvPr/>
        </p:nvSpPr>
        <p:spPr>
          <a:xfrm>
            <a:off x="1271349" y="6100524"/>
            <a:ext cx="5762268" cy="536019"/>
          </a:xfrm>
          <a:prstGeom prst="rect">
            <a:avLst/>
          </a:prstGeom>
          <a:noFill/>
          <a:ln/>
        </p:spPr>
        <p:txBody>
          <a:bodyPr wrap="square" lIns="0" tIns="0" rIns="0" bIns="0" rtlCol="0" anchor="t"/>
          <a:lstStyle/>
          <a:p>
            <a:pPr algn="l" indent="0" marL="0">
              <a:lnSpc>
                <a:spcPts val="2100"/>
              </a:lnSpc>
              <a:buNone/>
            </a:pPr>
            <a:r>
              <a:rPr lang="en-US" sz="1450" dirty="0">
                <a:solidFill>
                  <a:srgbClr val="FFFFFF"/>
                </a:solidFill>
                <a:latin typeface="Funnel Sans" pitchFamily="34" charset="0"/>
                <a:ea typeface="Funnel Sans" pitchFamily="34" charset="-122"/>
                <a:cs typeface="Funnel Sans" pitchFamily="34" charset="-120"/>
              </a:rPr>
              <a:t>Wilson 95% confidence interval confirms delay rate between 53.5-59.6%, more than 5x above the 10% industry benchmark.</a:t>
            </a:r>
            <a:endParaRPr lang="en-US" sz="1450" dirty="0"/>
          </a:p>
        </p:txBody>
      </p:sp>
      <p:sp>
        <p:nvSpPr>
          <p:cNvPr id="10" name="Text 6"/>
          <p:cNvSpPr/>
          <p:nvPr/>
        </p:nvSpPr>
        <p:spPr>
          <a:xfrm>
            <a:off x="7551658" y="5677376"/>
            <a:ext cx="2208728" cy="275987"/>
          </a:xfrm>
          <a:prstGeom prst="rect">
            <a:avLst/>
          </a:prstGeom>
          <a:noFill/>
          <a:ln/>
        </p:spPr>
        <p:txBody>
          <a:bodyPr wrap="none" lIns="0" tIns="0" rIns="0" bIns="0" rtlCol="0" anchor="t"/>
          <a:lstStyle/>
          <a:p>
            <a:pPr algn="l" indent="0" marL="0">
              <a:lnSpc>
                <a:spcPts val="2150"/>
              </a:lnSpc>
              <a:buNone/>
            </a:pPr>
            <a:r>
              <a:rPr lang="en-US" sz="1700" dirty="0">
                <a:solidFill>
                  <a:srgbClr val="FCF9F3"/>
                </a:solidFill>
                <a:latin typeface="Funnel Display" pitchFamily="34" charset="0"/>
                <a:ea typeface="Funnel Display" pitchFamily="34" charset="-122"/>
                <a:cs typeface="Funnel Display" pitchFamily="34" charset="-120"/>
              </a:rPr>
              <a:t>Business Impact</a:t>
            </a:r>
            <a:endParaRPr lang="en-US" sz="1700" dirty="0"/>
          </a:p>
        </p:txBody>
      </p:sp>
      <p:sp>
        <p:nvSpPr>
          <p:cNvPr id="11" name="Text 7"/>
          <p:cNvSpPr/>
          <p:nvPr/>
        </p:nvSpPr>
        <p:spPr>
          <a:xfrm>
            <a:off x="7551658" y="6100524"/>
            <a:ext cx="5867281" cy="1072015"/>
          </a:xfrm>
          <a:prstGeom prst="rect">
            <a:avLst/>
          </a:prstGeom>
          <a:noFill/>
          <a:ln/>
        </p:spPr>
        <p:txBody>
          <a:bodyPr wrap="square" lIns="0" tIns="0" rIns="0" bIns="0" rtlCol="0" anchor="t"/>
          <a:lstStyle/>
          <a:p>
            <a:pPr algn="l" marL="342900" indent="-342900">
              <a:lnSpc>
                <a:spcPts val="2100"/>
              </a:lnSpc>
              <a:buSzPct val="100000"/>
              <a:buChar char="•"/>
            </a:pPr>
            <a:r>
              <a:rPr lang="en-US" sz="1450" dirty="0">
                <a:solidFill>
                  <a:srgbClr val="FCF9F3"/>
                </a:solidFill>
                <a:latin typeface="Funnel Sans" pitchFamily="34" charset="0"/>
                <a:ea typeface="Funnel Sans" pitchFamily="34" charset="-122"/>
                <a:cs typeface="Funnel Sans" pitchFamily="34" charset="-120"/>
              </a:rPr>
              <a:t>23% of customers won't buy again after delayed delivery</a:t>
            </a:r>
            <a:endParaRPr lang="en-US" sz="1450" dirty="0"/>
          </a:p>
          <a:p>
            <a:pPr algn="l" marL="342900" indent="-342900">
              <a:lnSpc>
                <a:spcPts val="2100"/>
              </a:lnSpc>
              <a:buSzPct val="100000"/>
              <a:buChar char="•"/>
            </a:pPr>
            <a:r>
              <a:rPr lang="en-US" sz="1450" dirty="0">
                <a:solidFill>
                  <a:srgbClr val="FCF9F3"/>
                </a:solidFill>
                <a:latin typeface="Funnel Sans" pitchFamily="34" charset="0"/>
                <a:ea typeface="Funnel Sans" pitchFamily="34" charset="-122"/>
                <a:cs typeface="Funnel Sans" pitchFamily="34" charset="-120"/>
              </a:rPr>
              <a:t>21% lose trust in the brand</a:t>
            </a:r>
            <a:endParaRPr lang="en-US" sz="1450" dirty="0"/>
          </a:p>
          <a:p>
            <a:pPr algn="l" marL="342900" indent="-342900">
              <a:lnSpc>
                <a:spcPts val="2100"/>
              </a:lnSpc>
              <a:buSzPct val="100000"/>
              <a:buChar char="•"/>
            </a:pPr>
            <a:r>
              <a:rPr lang="en-US" sz="1450" dirty="0">
                <a:solidFill>
                  <a:srgbClr val="FCF9F3"/>
                </a:solidFill>
                <a:latin typeface="Funnel Sans" pitchFamily="34" charset="0"/>
                <a:ea typeface="Funnel Sans" pitchFamily="34" charset="-122"/>
                <a:cs typeface="Funnel Sans" pitchFamily="34" charset="-120"/>
              </a:rPr>
              <a:t>$250-500 penalty per late delivery to major retailers</a:t>
            </a:r>
            <a:endParaRPr lang="en-US" sz="1450" dirty="0"/>
          </a:p>
          <a:p>
            <a:pPr algn="l" marL="342900" indent="-342900">
              <a:lnSpc>
                <a:spcPts val="2100"/>
              </a:lnSpc>
              <a:buSzPct val="100000"/>
              <a:buChar char="•"/>
            </a:pPr>
            <a:r>
              <a:rPr lang="en-US" sz="1450" dirty="0">
                <a:solidFill>
                  <a:srgbClr val="FCF9F3"/>
                </a:solidFill>
                <a:latin typeface="Funnel Sans" pitchFamily="34" charset="0"/>
                <a:ea typeface="Funnel Sans" pitchFamily="34" charset="-122"/>
                <a:cs typeface="Funnel Sans" pitchFamily="34" charset="-120"/>
              </a:rPr>
              <a:t>15% margin erosion from expedited shipping costs</a:t>
            </a:r>
            <a:endParaRPr lang="en-US" sz="14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4282202"/>
          </a:xfrm>
          <a:prstGeom prst="rect">
            <a:avLst/>
          </a:prstGeom>
        </p:spPr>
      </p:pic>
      <p:pic>
        <p:nvPicPr>
          <p:cNvPr id="3" name="Image 1" descr="preencoded.png">    </p:cNvPr>
          <p:cNvPicPr>
            <a:picLocks noChangeAspect="1"/>
          </p:cNvPicPr>
          <p:nvPr/>
        </p:nvPicPr>
        <p:blipFill>
          <a:blip r:embed="rId2"/>
          <a:stretch>
            <a:fillRect/>
          </a:stretch>
        </p:blipFill>
        <p:spPr>
          <a:xfrm>
            <a:off x="4204573" y="285393"/>
            <a:ext cx="6221254" cy="3711416"/>
          </a:xfrm>
          <a:prstGeom prst="rect">
            <a:avLst/>
          </a:prstGeom>
        </p:spPr>
      </p:pic>
      <p:sp>
        <p:nvSpPr>
          <p:cNvPr id="4" name="Text 0"/>
          <p:cNvSpPr/>
          <p:nvPr/>
        </p:nvSpPr>
        <p:spPr>
          <a:xfrm>
            <a:off x="4628317" y="4930378"/>
            <a:ext cx="5373648" cy="671632"/>
          </a:xfrm>
          <a:prstGeom prst="rect">
            <a:avLst/>
          </a:prstGeom>
          <a:noFill/>
          <a:ln/>
        </p:spPr>
        <p:txBody>
          <a:bodyPr wrap="none" lIns="0" tIns="0" rIns="0" bIns="0" rtlCol="0" anchor="t"/>
          <a:lstStyle/>
          <a:p>
            <a:pPr algn="ctr" indent="0" marL="0">
              <a:lnSpc>
                <a:spcPts val="5250"/>
              </a:lnSpc>
              <a:buNone/>
            </a:pPr>
            <a:r>
              <a:rPr lang="en-US" sz="4200" dirty="0">
                <a:solidFill>
                  <a:srgbClr val="FCF9F3"/>
                </a:solidFill>
                <a:latin typeface="Funnel Display" pitchFamily="34" charset="0"/>
                <a:ea typeface="Funnel Display" pitchFamily="34" charset="-122"/>
                <a:cs typeface="Funnel Display" pitchFamily="34" charset="-120"/>
              </a:rPr>
              <a:t>Root Cause Analysis</a:t>
            </a:r>
            <a:endParaRPr lang="en-US" sz="4200" dirty="0"/>
          </a:p>
        </p:txBody>
      </p:sp>
      <p:sp>
        <p:nvSpPr>
          <p:cNvPr id="5" name="Shape 1"/>
          <p:cNvSpPr/>
          <p:nvPr/>
        </p:nvSpPr>
        <p:spPr>
          <a:xfrm>
            <a:off x="799267" y="5928836"/>
            <a:ext cx="13031867" cy="1652468"/>
          </a:xfrm>
          <a:prstGeom prst="roundRect">
            <a:avLst>
              <a:gd name="adj" fmla="val 5805"/>
            </a:avLst>
          </a:prstGeom>
          <a:solidFill>
            <a:srgbClr val="282446"/>
          </a:solidFill>
          <a:ln w="7620">
            <a:solidFill>
              <a:srgbClr val="605C7E"/>
            </a:solidFill>
            <a:prstDash val="solid"/>
          </a:ln>
        </p:spPr>
      </p:sp>
      <p:sp>
        <p:nvSpPr>
          <p:cNvPr id="6" name="Text 2"/>
          <p:cNvSpPr/>
          <p:nvPr/>
        </p:nvSpPr>
        <p:spPr>
          <a:xfrm>
            <a:off x="5624036" y="6164818"/>
            <a:ext cx="3382208" cy="335875"/>
          </a:xfrm>
          <a:prstGeom prst="rect">
            <a:avLst/>
          </a:prstGeom>
          <a:noFill/>
          <a:ln/>
        </p:spPr>
        <p:txBody>
          <a:bodyPr wrap="none" lIns="0" tIns="0" rIns="0" bIns="0" rtlCol="0" anchor="t"/>
          <a:lstStyle/>
          <a:p>
            <a:pPr algn="ctr" indent="0" marL="0">
              <a:lnSpc>
                <a:spcPts val="2600"/>
              </a:lnSpc>
              <a:buNone/>
            </a:pPr>
            <a:r>
              <a:rPr lang="en-US" sz="2100" dirty="0">
                <a:solidFill>
                  <a:srgbClr val="FCF9F3"/>
                </a:solidFill>
                <a:latin typeface="Funnel Display" pitchFamily="34" charset="0"/>
                <a:ea typeface="Funnel Display" pitchFamily="34" charset="-122"/>
                <a:cs typeface="Funnel Display" pitchFamily="34" charset="-120"/>
              </a:rPr>
              <a:t>Dock Performance: Strong</a:t>
            </a:r>
            <a:endParaRPr lang="en-US" sz="2100" dirty="0"/>
          </a:p>
        </p:txBody>
      </p:sp>
      <p:sp>
        <p:nvSpPr>
          <p:cNvPr id="7" name="Text 3"/>
          <p:cNvSpPr/>
          <p:nvPr/>
        </p:nvSpPr>
        <p:spPr>
          <a:xfrm>
            <a:off x="1035248" y="6631424"/>
            <a:ext cx="12559903" cy="713899"/>
          </a:xfrm>
          <a:prstGeom prst="rect">
            <a:avLst/>
          </a:prstGeom>
          <a:noFill/>
          <a:ln/>
        </p:spPr>
        <p:txBody>
          <a:bodyPr wrap="square" lIns="0" tIns="0" rIns="0" bIns="0" rtlCol="0" anchor="t"/>
          <a:lstStyle/>
          <a:p>
            <a:pPr algn="ctr" indent="0" marL="0">
              <a:lnSpc>
                <a:spcPts val="2800"/>
              </a:lnSpc>
              <a:buNone/>
            </a:pPr>
            <a:r>
              <a:rPr lang="en-US" sz="1750" dirty="0">
                <a:solidFill>
                  <a:srgbClr val="FCF9F3"/>
                </a:solidFill>
                <a:latin typeface="Funnel Sans" pitchFamily="34" charset="0"/>
                <a:ea typeface="Funnel Sans" pitchFamily="34" charset="-122"/>
                <a:cs typeface="Funnel Sans" pitchFamily="34" charset="-120"/>
              </a:rPr>
              <a:t>Average wait time of 35 minutes—well below the 84-minute industry benchmark. Warehouse operations are not the bottleneck.</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4488299"/>
          </a:xfrm>
          <a:prstGeom prst="rect">
            <a:avLst/>
          </a:prstGeom>
        </p:spPr>
      </p:pic>
      <p:pic>
        <p:nvPicPr>
          <p:cNvPr id="3" name="Image 1" descr="preencoded.png">    </p:cNvPr>
          <p:cNvPicPr>
            <a:picLocks noChangeAspect="1"/>
          </p:cNvPicPr>
          <p:nvPr/>
        </p:nvPicPr>
        <p:blipFill>
          <a:blip r:embed="rId2"/>
          <a:stretch>
            <a:fillRect/>
          </a:stretch>
        </p:blipFill>
        <p:spPr>
          <a:xfrm>
            <a:off x="3792260" y="299204"/>
            <a:ext cx="7045881" cy="3889891"/>
          </a:xfrm>
          <a:prstGeom prst="rect">
            <a:avLst/>
          </a:prstGeom>
        </p:spPr>
      </p:pic>
      <p:sp>
        <p:nvSpPr>
          <p:cNvPr id="4" name="Text 0"/>
          <p:cNvSpPr/>
          <p:nvPr/>
        </p:nvSpPr>
        <p:spPr>
          <a:xfrm>
            <a:off x="5420201" y="5811917"/>
            <a:ext cx="3789998" cy="351949"/>
          </a:xfrm>
          <a:prstGeom prst="rect">
            <a:avLst/>
          </a:prstGeom>
          <a:noFill/>
          <a:ln/>
        </p:spPr>
        <p:txBody>
          <a:bodyPr wrap="none" lIns="0" tIns="0" rIns="0" bIns="0" rtlCol="0" anchor="t"/>
          <a:lstStyle/>
          <a:p>
            <a:pPr algn="ctr" indent="0" marL="0">
              <a:lnSpc>
                <a:spcPts val="2750"/>
              </a:lnSpc>
              <a:buNone/>
            </a:pPr>
            <a:r>
              <a:rPr lang="en-US" sz="2200" dirty="0">
                <a:solidFill>
                  <a:srgbClr val="FCF9F3"/>
                </a:solidFill>
                <a:latin typeface="Funnel Display" pitchFamily="34" charset="0"/>
                <a:ea typeface="Funnel Display" pitchFamily="34" charset="-122"/>
                <a:cs typeface="Funnel Display" pitchFamily="34" charset="-120"/>
              </a:rPr>
              <a:t>Utilization: Critical Threshold</a:t>
            </a:r>
            <a:endParaRPr lang="en-US" sz="2200" dirty="0"/>
          </a:p>
        </p:txBody>
      </p:sp>
      <p:sp>
        <p:nvSpPr>
          <p:cNvPr id="5" name="Text 1"/>
          <p:cNvSpPr/>
          <p:nvPr/>
        </p:nvSpPr>
        <p:spPr>
          <a:xfrm>
            <a:off x="837724" y="6522839"/>
            <a:ext cx="12954952" cy="383024"/>
          </a:xfrm>
          <a:prstGeom prst="rect">
            <a:avLst/>
          </a:prstGeom>
          <a:noFill/>
          <a:ln/>
        </p:spPr>
        <p:txBody>
          <a:bodyPr wrap="none" lIns="0" tIns="0" rIns="0" bIns="0" rtlCol="0" anchor="t"/>
          <a:lstStyle/>
          <a:p>
            <a:pPr algn="ctr" indent="0" marL="0">
              <a:lnSpc>
                <a:spcPts val="3000"/>
              </a:lnSpc>
              <a:buNone/>
            </a:pPr>
            <a:r>
              <a:rPr lang="en-US" sz="1850" dirty="0">
                <a:solidFill>
                  <a:srgbClr val="FCF9F3"/>
                </a:solidFill>
                <a:latin typeface="Funnel Sans" pitchFamily="34" charset="0"/>
                <a:ea typeface="Funnel Sans" pitchFamily="34" charset="-122"/>
                <a:cs typeface="Funnel Sans" pitchFamily="34" charset="-120"/>
              </a:rPr>
              <a:t>Fleet operates at 79.6% average utilization, at or beyond the 70-80% optimal range. No buffer capacity remains.</a:t>
            </a:r>
            <a:endParaRPr lang="en-US" sz="18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3655695"/>
          </a:xfrm>
          <a:prstGeom prst="rect">
            <a:avLst/>
          </a:prstGeom>
        </p:spPr>
      </p:pic>
      <p:pic>
        <p:nvPicPr>
          <p:cNvPr id="3" name="Image 1" descr="preencoded.png">    </p:cNvPr>
          <p:cNvPicPr>
            <a:picLocks noChangeAspect="1"/>
          </p:cNvPicPr>
          <p:nvPr/>
        </p:nvPicPr>
        <p:blipFill>
          <a:blip r:embed="rId2"/>
          <a:stretch>
            <a:fillRect/>
          </a:stretch>
        </p:blipFill>
        <p:spPr>
          <a:xfrm>
            <a:off x="4122539" y="243602"/>
            <a:ext cx="6385203" cy="3168491"/>
          </a:xfrm>
          <a:prstGeom prst="rect">
            <a:avLst/>
          </a:prstGeom>
        </p:spPr>
      </p:pic>
      <p:sp>
        <p:nvSpPr>
          <p:cNvPr id="4" name="Text 0"/>
          <p:cNvSpPr/>
          <p:nvPr/>
        </p:nvSpPr>
        <p:spPr>
          <a:xfrm>
            <a:off x="4335542" y="4442817"/>
            <a:ext cx="5959197" cy="573405"/>
          </a:xfrm>
          <a:prstGeom prst="rect">
            <a:avLst/>
          </a:prstGeom>
          <a:noFill/>
          <a:ln/>
        </p:spPr>
        <p:txBody>
          <a:bodyPr wrap="none" lIns="0" tIns="0" rIns="0" bIns="0" rtlCol="0" anchor="t"/>
          <a:lstStyle/>
          <a:p>
            <a:pPr algn="ctr" indent="0" marL="0">
              <a:lnSpc>
                <a:spcPts val="4500"/>
              </a:lnSpc>
              <a:buNone/>
            </a:pPr>
            <a:r>
              <a:rPr lang="en-US" sz="3600" dirty="0">
                <a:solidFill>
                  <a:srgbClr val="FCF9F3"/>
                </a:solidFill>
                <a:latin typeface="Funnel Display" pitchFamily="34" charset="0"/>
                <a:ea typeface="Funnel Display" pitchFamily="34" charset="-122"/>
                <a:cs typeface="Funnel Display" pitchFamily="34" charset="-120"/>
              </a:rPr>
              <a:t>Mechanical Reliability Crisis</a:t>
            </a:r>
            <a:endParaRPr lang="en-US" sz="3600" dirty="0"/>
          </a:p>
        </p:txBody>
      </p:sp>
      <p:sp>
        <p:nvSpPr>
          <p:cNvPr id="5" name="Text 1"/>
          <p:cNvSpPr/>
          <p:nvPr/>
        </p:nvSpPr>
        <p:spPr>
          <a:xfrm>
            <a:off x="984409" y="5351740"/>
            <a:ext cx="4088130" cy="643295"/>
          </a:xfrm>
          <a:prstGeom prst="rect">
            <a:avLst/>
          </a:prstGeom>
          <a:noFill/>
          <a:ln/>
        </p:spPr>
        <p:txBody>
          <a:bodyPr wrap="none" lIns="0" tIns="0" rIns="0" bIns="0" rtlCol="0" anchor="t"/>
          <a:lstStyle/>
          <a:p>
            <a:pPr algn="ctr" indent="0" marL="0">
              <a:lnSpc>
                <a:spcPts val="5050"/>
              </a:lnSpc>
              <a:buNone/>
            </a:pPr>
            <a:r>
              <a:rPr lang="en-US" sz="5050" dirty="0">
                <a:solidFill>
                  <a:srgbClr val="FCF9F3"/>
                </a:solidFill>
                <a:latin typeface="Funnel Display" pitchFamily="34" charset="0"/>
                <a:ea typeface="Funnel Display" pitchFamily="34" charset="-122"/>
                <a:cs typeface="Funnel Display" pitchFamily="34" charset="-120"/>
              </a:rPr>
              <a:t>234</a:t>
            </a:r>
            <a:endParaRPr lang="en-US" sz="5050" dirty="0"/>
          </a:p>
        </p:txBody>
      </p:sp>
      <p:sp>
        <p:nvSpPr>
          <p:cNvPr id="6" name="Text 2"/>
          <p:cNvSpPr/>
          <p:nvPr/>
        </p:nvSpPr>
        <p:spPr>
          <a:xfrm>
            <a:off x="1881545" y="6211491"/>
            <a:ext cx="2293739" cy="286703"/>
          </a:xfrm>
          <a:prstGeom prst="rect">
            <a:avLst/>
          </a:prstGeom>
          <a:noFill/>
          <a:ln/>
        </p:spPr>
        <p:txBody>
          <a:bodyPr wrap="none" lIns="0" tIns="0" rIns="0" bIns="0" rtlCol="0" anchor="t"/>
          <a:lstStyle/>
          <a:p>
            <a:pPr algn="ctr" indent="0" marL="0">
              <a:lnSpc>
                <a:spcPts val="2250"/>
              </a:lnSpc>
              <a:buNone/>
            </a:pPr>
            <a:r>
              <a:rPr lang="en-US" sz="1800" dirty="0">
                <a:solidFill>
                  <a:srgbClr val="FCF9F3"/>
                </a:solidFill>
                <a:latin typeface="Funnel Display" pitchFamily="34" charset="0"/>
                <a:ea typeface="Funnel Display" pitchFamily="34" charset="-122"/>
                <a:cs typeface="Funnel Display" pitchFamily="34" charset="-120"/>
              </a:rPr>
              <a:t>Total Fleet Failures</a:t>
            </a:r>
            <a:endParaRPr lang="en-US" sz="1800" dirty="0"/>
          </a:p>
        </p:txBody>
      </p:sp>
      <p:sp>
        <p:nvSpPr>
          <p:cNvPr id="7" name="Text 3"/>
          <p:cNvSpPr/>
          <p:nvPr/>
        </p:nvSpPr>
        <p:spPr>
          <a:xfrm>
            <a:off x="984409" y="6593443"/>
            <a:ext cx="4088130" cy="566023"/>
          </a:xfrm>
          <a:prstGeom prst="rect">
            <a:avLst/>
          </a:prstGeom>
          <a:noFill/>
          <a:ln/>
        </p:spPr>
        <p:txBody>
          <a:bodyPr wrap="square" lIns="0" tIns="0" rIns="0" bIns="0" rtlCol="0" anchor="t"/>
          <a:lstStyle/>
          <a:p>
            <a:pPr algn="ctr" indent="0" marL="0">
              <a:lnSpc>
                <a:spcPts val="2200"/>
              </a:lnSpc>
              <a:buNone/>
            </a:pPr>
            <a:r>
              <a:rPr lang="en-US" sz="1500" dirty="0">
                <a:solidFill>
                  <a:srgbClr val="FCF9F3"/>
                </a:solidFill>
                <a:latin typeface="Funnel Sans" pitchFamily="34" charset="0"/>
                <a:ea typeface="Funnel Sans" pitchFamily="34" charset="-122"/>
                <a:cs typeface="Funnel Sans" pitchFamily="34" charset="-120"/>
              </a:rPr>
              <a:t>Across the entire year—averaging 0.64 failures per day, or one breakdown every 37 hours.</a:t>
            </a:r>
            <a:endParaRPr lang="en-US" sz="1500" dirty="0"/>
          </a:p>
        </p:txBody>
      </p:sp>
      <p:sp>
        <p:nvSpPr>
          <p:cNvPr id="8" name="Text 4"/>
          <p:cNvSpPr/>
          <p:nvPr/>
        </p:nvSpPr>
        <p:spPr>
          <a:xfrm>
            <a:off x="5271016" y="5351740"/>
            <a:ext cx="4088249" cy="643295"/>
          </a:xfrm>
          <a:prstGeom prst="rect">
            <a:avLst/>
          </a:prstGeom>
          <a:noFill/>
          <a:ln/>
        </p:spPr>
        <p:txBody>
          <a:bodyPr wrap="none" lIns="0" tIns="0" rIns="0" bIns="0" rtlCol="0" anchor="t"/>
          <a:lstStyle/>
          <a:p>
            <a:pPr algn="ctr" indent="0" marL="0">
              <a:lnSpc>
                <a:spcPts val="5050"/>
              </a:lnSpc>
              <a:buNone/>
            </a:pPr>
            <a:r>
              <a:rPr lang="en-US" sz="5050" dirty="0">
                <a:solidFill>
                  <a:srgbClr val="FCF9F3"/>
                </a:solidFill>
                <a:latin typeface="Funnel Display" pitchFamily="34" charset="0"/>
                <a:ea typeface="Funnel Display" pitchFamily="34" charset="-122"/>
                <a:cs typeface="Funnel Display" pitchFamily="34" charset="-120"/>
              </a:rPr>
              <a:t>17-38</a:t>
            </a:r>
            <a:endParaRPr lang="en-US" sz="5050" dirty="0"/>
          </a:p>
        </p:txBody>
      </p:sp>
      <p:sp>
        <p:nvSpPr>
          <p:cNvPr id="9" name="Text 5"/>
          <p:cNvSpPr/>
          <p:nvPr/>
        </p:nvSpPr>
        <p:spPr>
          <a:xfrm>
            <a:off x="6168271" y="6211491"/>
            <a:ext cx="2293739" cy="286703"/>
          </a:xfrm>
          <a:prstGeom prst="rect">
            <a:avLst/>
          </a:prstGeom>
          <a:noFill/>
          <a:ln/>
        </p:spPr>
        <p:txBody>
          <a:bodyPr wrap="none" lIns="0" tIns="0" rIns="0" bIns="0" rtlCol="0" anchor="t"/>
          <a:lstStyle/>
          <a:p>
            <a:pPr algn="ctr" indent="0" marL="0">
              <a:lnSpc>
                <a:spcPts val="2250"/>
              </a:lnSpc>
              <a:buNone/>
            </a:pPr>
            <a:r>
              <a:rPr lang="en-US" sz="1800" dirty="0">
                <a:solidFill>
                  <a:srgbClr val="FCF9F3"/>
                </a:solidFill>
                <a:latin typeface="Funnel Display" pitchFamily="34" charset="0"/>
                <a:ea typeface="Funnel Display" pitchFamily="34" charset="-122"/>
                <a:cs typeface="Funnel Display" pitchFamily="34" charset="-120"/>
              </a:rPr>
              <a:t>Failures Per Truck</a:t>
            </a:r>
            <a:endParaRPr lang="en-US" sz="1800" dirty="0"/>
          </a:p>
        </p:txBody>
      </p:sp>
      <p:sp>
        <p:nvSpPr>
          <p:cNvPr id="10" name="Text 6"/>
          <p:cNvSpPr/>
          <p:nvPr/>
        </p:nvSpPr>
        <p:spPr>
          <a:xfrm>
            <a:off x="5271016" y="6593443"/>
            <a:ext cx="4088249" cy="849035"/>
          </a:xfrm>
          <a:prstGeom prst="rect">
            <a:avLst/>
          </a:prstGeom>
          <a:noFill/>
          <a:ln/>
        </p:spPr>
        <p:txBody>
          <a:bodyPr wrap="square" lIns="0" tIns="0" rIns="0" bIns="0" rtlCol="0" anchor="t"/>
          <a:lstStyle/>
          <a:p>
            <a:pPr algn="ctr" indent="0" marL="0">
              <a:lnSpc>
                <a:spcPts val="2200"/>
              </a:lnSpc>
              <a:buNone/>
            </a:pPr>
            <a:r>
              <a:rPr lang="en-US" sz="1500" dirty="0">
                <a:solidFill>
                  <a:srgbClr val="FCF9F3"/>
                </a:solidFill>
                <a:latin typeface="Funnel Sans" pitchFamily="34" charset="0"/>
                <a:ea typeface="Funnel Sans" pitchFamily="34" charset="-122"/>
                <a:cs typeface="Funnel Sans" pitchFamily="34" charset="-120"/>
              </a:rPr>
              <a:t>Even the best-performing asset fails more than once per month. Top 3 trucks account for 42% of all breakdowns.</a:t>
            </a:r>
            <a:endParaRPr lang="en-US" sz="1500" dirty="0"/>
          </a:p>
        </p:txBody>
      </p:sp>
      <p:sp>
        <p:nvSpPr>
          <p:cNvPr id="11" name="Text 7"/>
          <p:cNvSpPr/>
          <p:nvPr/>
        </p:nvSpPr>
        <p:spPr>
          <a:xfrm>
            <a:off x="9557742" y="5351740"/>
            <a:ext cx="4088249" cy="643295"/>
          </a:xfrm>
          <a:prstGeom prst="rect">
            <a:avLst/>
          </a:prstGeom>
          <a:noFill/>
          <a:ln/>
        </p:spPr>
        <p:txBody>
          <a:bodyPr wrap="none" lIns="0" tIns="0" rIns="0" bIns="0" rtlCol="0" anchor="t"/>
          <a:lstStyle/>
          <a:p>
            <a:pPr algn="ctr" indent="0" marL="0">
              <a:lnSpc>
                <a:spcPts val="5050"/>
              </a:lnSpc>
              <a:buNone/>
            </a:pPr>
            <a:r>
              <a:rPr lang="en-US" sz="5050" dirty="0">
                <a:solidFill>
                  <a:srgbClr val="FCF9F3"/>
                </a:solidFill>
                <a:latin typeface="Funnel Display" pitchFamily="34" charset="0"/>
                <a:ea typeface="Funnel Display" pitchFamily="34" charset="-122"/>
                <a:cs typeface="Funnel Display" pitchFamily="34" charset="-120"/>
              </a:rPr>
              <a:t>21.9%</a:t>
            </a:r>
            <a:endParaRPr lang="en-US" sz="5050" dirty="0"/>
          </a:p>
        </p:txBody>
      </p:sp>
      <p:sp>
        <p:nvSpPr>
          <p:cNvPr id="12" name="Text 8"/>
          <p:cNvSpPr/>
          <p:nvPr/>
        </p:nvSpPr>
        <p:spPr>
          <a:xfrm>
            <a:off x="10454997" y="6211491"/>
            <a:ext cx="2293739" cy="286703"/>
          </a:xfrm>
          <a:prstGeom prst="rect">
            <a:avLst/>
          </a:prstGeom>
          <a:noFill/>
          <a:ln/>
        </p:spPr>
        <p:txBody>
          <a:bodyPr wrap="none" lIns="0" tIns="0" rIns="0" bIns="0" rtlCol="0" anchor="t"/>
          <a:lstStyle/>
          <a:p>
            <a:pPr algn="ctr" indent="0" marL="0">
              <a:lnSpc>
                <a:spcPts val="2250"/>
              </a:lnSpc>
              <a:buNone/>
            </a:pPr>
            <a:r>
              <a:rPr lang="en-US" sz="1800" dirty="0">
                <a:solidFill>
                  <a:srgbClr val="FCF9F3"/>
                </a:solidFill>
                <a:latin typeface="Funnel Display" pitchFamily="34" charset="0"/>
                <a:ea typeface="Funnel Display" pitchFamily="34" charset="-122"/>
                <a:cs typeface="Funnel Display" pitchFamily="34" charset="-120"/>
              </a:rPr>
              <a:t>Industry Defect Rate</a:t>
            </a:r>
            <a:endParaRPr lang="en-US" sz="1800" dirty="0"/>
          </a:p>
        </p:txBody>
      </p:sp>
      <p:sp>
        <p:nvSpPr>
          <p:cNvPr id="13" name="Text 9"/>
          <p:cNvSpPr/>
          <p:nvPr/>
        </p:nvSpPr>
        <p:spPr>
          <a:xfrm>
            <a:off x="9557742" y="6593443"/>
            <a:ext cx="4088249" cy="849035"/>
          </a:xfrm>
          <a:prstGeom prst="rect">
            <a:avLst/>
          </a:prstGeom>
          <a:noFill/>
          <a:ln/>
        </p:spPr>
        <p:txBody>
          <a:bodyPr wrap="square" lIns="0" tIns="0" rIns="0" bIns="0" rtlCol="0" anchor="t"/>
          <a:lstStyle/>
          <a:p>
            <a:pPr algn="ctr" indent="0" marL="0">
              <a:lnSpc>
                <a:spcPts val="2200"/>
              </a:lnSpc>
              <a:buNone/>
            </a:pPr>
            <a:r>
              <a:rPr lang="en-US" sz="1500" dirty="0">
                <a:solidFill>
                  <a:srgbClr val="FCF9F3"/>
                </a:solidFill>
                <a:latin typeface="Funnel Sans" pitchFamily="34" charset="0"/>
                <a:ea typeface="Funnel Sans" pitchFamily="34" charset="-122"/>
                <a:cs typeface="Funnel Sans" pitchFamily="34" charset="-120"/>
              </a:rPr>
              <a:t>TÜV benchmark for heavy-duty trucks. Our fleet substantially exceeds this threshold across all assets.</a:t>
            </a:r>
            <a:endParaRPr lang="en-US" sz="15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2088475" y="924044"/>
            <a:ext cx="10453330" cy="704017"/>
          </a:xfrm>
          <a:prstGeom prst="rect">
            <a:avLst/>
          </a:prstGeom>
          <a:noFill/>
          <a:ln/>
        </p:spPr>
        <p:txBody>
          <a:bodyPr wrap="none" lIns="0" tIns="0" rIns="0" bIns="0" rtlCol="0" anchor="t"/>
          <a:lstStyle/>
          <a:p>
            <a:pPr algn="ctr" indent="0" marL="0">
              <a:lnSpc>
                <a:spcPts val="5500"/>
              </a:lnSpc>
              <a:buNone/>
            </a:pPr>
            <a:r>
              <a:rPr lang="en-US" sz="4400" dirty="0">
                <a:solidFill>
                  <a:srgbClr val="FCF9F3"/>
                </a:solidFill>
                <a:latin typeface="Funnel Display" pitchFamily="34" charset="0"/>
                <a:ea typeface="Funnel Display" pitchFamily="34" charset="-122"/>
                <a:cs typeface="Funnel Display" pitchFamily="34" charset="-120"/>
              </a:rPr>
              <a:t>Asset Utilization vs. Mechanical Failures</a:t>
            </a:r>
            <a:endParaRPr lang="en-US" sz="4400" dirty="0"/>
          </a:p>
        </p:txBody>
      </p:sp>
      <p:sp>
        <p:nvSpPr>
          <p:cNvPr id="3" name="Text 1"/>
          <p:cNvSpPr/>
          <p:nvPr/>
        </p:nvSpPr>
        <p:spPr>
          <a:xfrm>
            <a:off x="837724" y="2531269"/>
            <a:ext cx="2816185" cy="351949"/>
          </a:xfrm>
          <a:prstGeom prst="rect">
            <a:avLst/>
          </a:prstGeom>
          <a:noFill/>
          <a:ln/>
        </p:spPr>
        <p:txBody>
          <a:bodyPr wrap="none" lIns="0" tIns="0" rIns="0" bIns="0" rtlCol="0" anchor="t"/>
          <a:lstStyle/>
          <a:p>
            <a:pPr algn="l" indent="0" marL="0">
              <a:lnSpc>
                <a:spcPts val="2750"/>
              </a:lnSpc>
              <a:buNone/>
            </a:pPr>
            <a:r>
              <a:rPr lang="en-US" sz="2200" dirty="0">
                <a:solidFill>
                  <a:srgbClr val="FCF9F3"/>
                </a:solidFill>
                <a:latin typeface="Funnel Display" pitchFamily="34" charset="0"/>
                <a:ea typeface="Funnel Display" pitchFamily="34" charset="-122"/>
                <a:cs typeface="Funnel Display" pitchFamily="34" charset="-120"/>
              </a:rPr>
              <a:t>Key Finding</a:t>
            </a:r>
            <a:endParaRPr lang="en-US" sz="2200" dirty="0"/>
          </a:p>
        </p:txBody>
      </p:sp>
      <p:sp>
        <p:nvSpPr>
          <p:cNvPr id="4" name="Text 2"/>
          <p:cNvSpPr/>
          <p:nvPr/>
        </p:nvSpPr>
        <p:spPr>
          <a:xfrm>
            <a:off x="837724" y="3122533"/>
            <a:ext cx="4154686" cy="2298144"/>
          </a:xfrm>
          <a:prstGeom prst="rect">
            <a:avLst/>
          </a:prstGeom>
          <a:noFill/>
          <a:ln/>
        </p:spPr>
        <p:txBody>
          <a:bodyPr wrap="square" lIns="0" tIns="0" rIns="0" bIns="0" rtlCol="0" anchor="t"/>
          <a:lstStyle/>
          <a:p>
            <a:pPr algn="l" indent="0" marL="0">
              <a:lnSpc>
                <a:spcPts val="3000"/>
              </a:lnSpc>
              <a:buNone/>
            </a:pPr>
            <a:r>
              <a:rPr lang="en-US" sz="1850" dirty="0">
                <a:solidFill>
                  <a:srgbClr val="FCF9F3"/>
                </a:solidFill>
                <a:latin typeface="Funnel Sans" pitchFamily="34" charset="0"/>
                <a:ea typeface="Funnel Sans" pitchFamily="34" charset="-122"/>
                <a:cs typeface="Funnel Sans" pitchFamily="34" charset="-120"/>
              </a:rPr>
              <a:t>Trucks clustered between 79-81% utilization show radically different failure counts (17 to 38). Once the fleet enters high-utilization saturation, degradation becomes asset-specific rather than volume-driven.</a:t>
            </a:r>
            <a:endParaRPr lang="en-US" sz="1850" dirty="0"/>
          </a:p>
        </p:txBody>
      </p:sp>
      <p:sp>
        <p:nvSpPr>
          <p:cNvPr id="5" name="Text 3"/>
          <p:cNvSpPr/>
          <p:nvPr/>
        </p:nvSpPr>
        <p:spPr>
          <a:xfrm>
            <a:off x="837724" y="5636062"/>
            <a:ext cx="4154686" cy="1149072"/>
          </a:xfrm>
          <a:prstGeom prst="rect">
            <a:avLst/>
          </a:prstGeom>
          <a:noFill/>
          <a:ln/>
        </p:spPr>
        <p:txBody>
          <a:bodyPr wrap="square" lIns="0" tIns="0" rIns="0" bIns="0" rtlCol="0" anchor="t"/>
          <a:lstStyle/>
          <a:p>
            <a:pPr algn="l" indent="0" marL="0">
              <a:lnSpc>
                <a:spcPts val="3000"/>
              </a:lnSpc>
              <a:buNone/>
            </a:pPr>
            <a:r>
              <a:rPr lang="en-US" sz="1850" dirty="0">
                <a:solidFill>
                  <a:srgbClr val="FCF9F3"/>
                </a:solidFill>
                <a:latin typeface="Funnel Sans" pitchFamily="34" charset="0"/>
                <a:ea typeface="Funnel Sans" pitchFamily="34" charset="-122"/>
                <a:cs typeface="Funnel Sans" pitchFamily="34" charset="-120"/>
              </a:rPr>
              <a:t>Maintenance history and intrinsic mechanical condition become dominant failure predictors.</a:t>
            </a:r>
            <a:endParaRPr lang="en-US" sz="1850" dirty="0"/>
          </a:p>
        </p:txBody>
      </p:sp>
      <p:pic>
        <p:nvPicPr>
          <p:cNvPr id="6" name="Image 0" descr="preencoded.png">    </p:cNvPr>
          <p:cNvPicPr>
            <a:picLocks noChangeAspect="1"/>
          </p:cNvPicPr>
          <p:nvPr/>
        </p:nvPicPr>
        <p:blipFill>
          <a:blip r:embed="rId1"/>
          <a:stretch>
            <a:fillRect/>
          </a:stretch>
        </p:blipFill>
        <p:spPr>
          <a:xfrm>
            <a:off x="5583912" y="2256234"/>
            <a:ext cx="8216265" cy="4780002"/>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4488299"/>
          </a:xfrm>
          <a:prstGeom prst="rect">
            <a:avLst/>
          </a:prstGeom>
        </p:spPr>
      </p:pic>
      <p:pic>
        <p:nvPicPr>
          <p:cNvPr id="3" name="Image 1" descr="preencoded.png">    </p:cNvPr>
          <p:cNvPicPr>
            <a:picLocks noChangeAspect="1"/>
          </p:cNvPicPr>
          <p:nvPr/>
        </p:nvPicPr>
        <p:blipFill>
          <a:blip r:embed="rId2"/>
          <a:stretch>
            <a:fillRect/>
          </a:stretch>
        </p:blipFill>
        <p:spPr>
          <a:xfrm>
            <a:off x="3547110" y="377190"/>
            <a:ext cx="7536180" cy="3733800"/>
          </a:xfrm>
          <a:prstGeom prst="rect">
            <a:avLst/>
          </a:prstGeom>
        </p:spPr>
      </p:pic>
      <p:sp>
        <p:nvSpPr>
          <p:cNvPr id="4" name="Text 0"/>
          <p:cNvSpPr/>
          <p:nvPr/>
        </p:nvSpPr>
        <p:spPr>
          <a:xfrm>
            <a:off x="4286845" y="5428893"/>
            <a:ext cx="6056709" cy="351949"/>
          </a:xfrm>
          <a:prstGeom prst="rect">
            <a:avLst/>
          </a:prstGeom>
          <a:noFill/>
          <a:ln/>
        </p:spPr>
        <p:txBody>
          <a:bodyPr wrap="none" lIns="0" tIns="0" rIns="0" bIns="0" rtlCol="0" anchor="t"/>
          <a:lstStyle/>
          <a:p>
            <a:pPr algn="ctr" indent="0" marL="0">
              <a:lnSpc>
                <a:spcPts val="2750"/>
              </a:lnSpc>
              <a:buNone/>
            </a:pPr>
            <a:r>
              <a:rPr lang="en-US" sz="2200" dirty="0">
                <a:solidFill>
                  <a:srgbClr val="FCF9F3"/>
                </a:solidFill>
                <a:latin typeface="Funnel Display" pitchFamily="34" charset="0"/>
                <a:ea typeface="Funnel Display" pitchFamily="34" charset="-122"/>
                <a:cs typeface="Funnel Display" pitchFamily="34" charset="-120"/>
              </a:rPr>
              <a:t>Traffic Conditions Show No Dominant Pattern</a:t>
            </a:r>
            <a:endParaRPr lang="en-US" sz="2200" dirty="0"/>
          </a:p>
        </p:txBody>
      </p:sp>
      <p:sp>
        <p:nvSpPr>
          <p:cNvPr id="5" name="Text 1"/>
          <p:cNvSpPr/>
          <p:nvPr/>
        </p:nvSpPr>
        <p:spPr>
          <a:xfrm>
            <a:off x="837724" y="6139815"/>
            <a:ext cx="12954952" cy="1149072"/>
          </a:xfrm>
          <a:prstGeom prst="rect">
            <a:avLst/>
          </a:prstGeom>
          <a:noFill/>
          <a:ln/>
        </p:spPr>
        <p:txBody>
          <a:bodyPr wrap="square" lIns="0" tIns="0" rIns="0" bIns="0" rtlCol="0" anchor="t"/>
          <a:lstStyle/>
          <a:p>
            <a:pPr algn="ctr" indent="0" marL="0">
              <a:lnSpc>
                <a:spcPts val="3000"/>
              </a:lnSpc>
              <a:buNone/>
            </a:pPr>
            <a:r>
              <a:rPr lang="en-US" sz="1850" dirty="0">
                <a:solidFill>
                  <a:srgbClr val="FCF9F3"/>
                </a:solidFill>
                <a:latin typeface="Funnel Sans" pitchFamily="34" charset="0"/>
                <a:ea typeface="Funnel Sans" pitchFamily="34" charset="-122"/>
                <a:cs typeface="Funnel Sans" pitchFamily="34" charset="-120"/>
              </a:rPr>
              <a:t>The distribution of traffic conditions across all monitored trips reveals a near‑uniform split: Detour (34.5%), Clear (32.8%), and Heavy (32.7%). This indicates that no single traffic status dominates the operational landscape, and therefore, traffic alone cannot be immediately identified as the primary driver of delays.</a:t>
            </a:r>
            <a:endParaRPr lang="en-US" sz="18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4056340"/>
          </a:xfrm>
          <a:prstGeom prst="rect">
            <a:avLst/>
          </a:prstGeom>
        </p:spPr>
      </p:pic>
      <p:pic>
        <p:nvPicPr>
          <p:cNvPr id="3" name="Image 1" descr="preencoded.png">    </p:cNvPr>
          <p:cNvPicPr>
            <a:picLocks noChangeAspect="1"/>
          </p:cNvPicPr>
          <p:nvPr/>
        </p:nvPicPr>
        <p:blipFill>
          <a:blip r:embed="rId2"/>
          <a:stretch>
            <a:fillRect/>
          </a:stretch>
        </p:blipFill>
        <p:spPr>
          <a:xfrm>
            <a:off x="3767376" y="270391"/>
            <a:ext cx="7095649" cy="3515558"/>
          </a:xfrm>
          <a:prstGeom prst="rect">
            <a:avLst/>
          </a:prstGeom>
        </p:spPr>
      </p:pic>
      <p:sp>
        <p:nvSpPr>
          <p:cNvPr id="4" name="Text 0"/>
          <p:cNvSpPr/>
          <p:nvPr/>
        </p:nvSpPr>
        <p:spPr>
          <a:xfrm>
            <a:off x="4156829" y="4893231"/>
            <a:ext cx="6316623" cy="381714"/>
          </a:xfrm>
          <a:prstGeom prst="rect">
            <a:avLst/>
          </a:prstGeom>
          <a:noFill/>
          <a:ln/>
        </p:spPr>
        <p:txBody>
          <a:bodyPr wrap="none" lIns="0" tIns="0" rIns="0" bIns="0" rtlCol="0" anchor="t"/>
          <a:lstStyle/>
          <a:p>
            <a:pPr algn="ctr" indent="0" marL="0">
              <a:lnSpc>
                <a:spcPts val="3000"/>
              </a:lnSpc>
              <a:buNone/>
            </a:pPr>
            <a:r>
              <a:rPr lang="en-US" sz="2400" dirty="0">
                <a:solidFill>
                  <a:srgbClr val="FCF9F3"/>
                </a:solidFill>
                <a:latin typeface="Funnel Display" pitchFamily="34" charset="0"/>
                <a:ea typeface="Funnel Display" pitchFamily="34" charset="-122"/>
                <a:cs typeface="Funnel Display" pitchFamily="34" charset="-120"/>
              </a:rPr>
              <a:t>Traffic Impact: A Deterministic Failure Mode</a:t>
            </a:r>
            <a:endParaRPr lang="en-US" sz="2400" dirty="0"/>
          </a:p>
        </p:txBody>
      </p:sp>
      <p:sp>
        <p:nvSpPr>
          <p:cNvPr id="5" name="Text 1"/>
          <p:cNvSpPr/>
          <p:nvPr/>
        </p:nvSpPr>
        <p:spPr>
          <a:xfrm>
            <a:off x="6042541" y="5353050"/>
            <a:ext cx="2545199" cy="318135"/>
          </a:xfrm>
          <a:prstGeom prst="rect">
            <a:avLst/>
          </a:prstGeom>
          <a:noFill/>
          <a:ln/>
        </p:spPr>
        <p:txBody>
          <a:bodyPr wrap="none" lIns="0" tIns="0" rIns="0" bIns="0" rtlCol="0" anchor="t"/>
          <a:lstStyle/>
          <a:p>
            <a:pPr algn="ctr" indent="0" marL="0">
              <a:lnSpc>
                <a:spcPts val="2500"/>
              </a:lnSpc>
              <a:buNone/>
            </a:pPr>
            <a:r>
              <a:rPr lang="en-US" sz="2000" dirty="0">
                <a:solidFill>
                  <a:srgbClr val="FCF9F3"/>
                </a:solidFill>
                <a:latin typeface="Funnel Display" pitchFamily="34" charset="0"/>
                <a:ea typeface="Funnel Display" pitchFamily="34" charset="-122"/>
                <a:cs typeface="Funnel Display" pitchFamily="34" charset="-120"/>
              </a:rPr>
              <a:t>Statistical Proof</a:t>
            </a:r>
            <a:endParaRPr lang="en-US" sz="2000" dirty="0"/>
          </a:p>
        </p:txBody>
      </p:sp>
      <p:sp>
        <p:nvSpPr>
          <p:cNvPr id="6" name="Text 2"/>
          <p:cNvSpPr/>
          <p:nvPr/>
        </p:nvSpPr>
        <p:spPr>
          <a:xfrm>
            <a:off x="757118" y="5964436"/>
            <a:ext cx="13116163" cy="329446"/>
          </a:xfrm>
          <a:prstGeom prst="rect">
            <a:avLst/>
          </a:prstGeom>
          <a:noFill/>
          <a:ln/>
        </p:spPr>
        <p:txBody>
          <a:bodyPr wrap="none" lIns="0" tIns="0" rIns="0" bIns="0" rtlCol="0" anchor="t"/>
          <a:lstStyle/>
          <a:p>
            <a:pPr algn="ctr" indent="0" marL="0">
              <a:lnSpc>
                <a:spcPts val="2550"/>
              </a:lnSpc>
              <a:buNone/>
            </a:pPr>
            <a:r>
              <a:rPr lang="en-US" sz="1700" dirty="0">
                <a:solidFill>
                  <a:srgbClr val="FCF9F3"/>
                </a:solidFill>
                <a:latin typeface="Funnel Sans" pitchFamily="34" charset="0"/>
                <a:ea typeface="Funnel Sans" pitchFamily="34" charset="-122"/>
                <a:cs typeface="Funnel Sans" pitchFamily="34" charset="-120"/>
              </a:rPr>
              <a:t>Two-sample Z-test yields Z-statistic of 19.3020 with p-value of 0.0000, confirming heavy traffic is not just correlated with delays</a:t>
            </a:r>
            <a:endParaRPr lang="en-US" sz="1700" dirty="0"/>
          </a:p>
        </p:txBody>
      </p:sp>
      <p:sp>
        <p:nvSpPr>
          <p:cNvPr id="7" name="Text 3"/>
          <p:cNvSpPr/>
          <p:nvPr/>
        </p:nvSpPr>
        <p:spPr>
          <a:xfrm>
            <a:off x="757118" y="6513790"/>
            <a:ext cx="13116163" cy="329446"/>
          </a:xfrm>
          <a:prstGeom prst="rect">
            <a:avLst/>
          </a:prstGeom>
          <a:noFill/>
          <a:ln/>
        </p:spPr>
        <p:txBody>
          <a:bodyPr wrap="none" lIns="0" tIns="0" rIns="0" bIns="0" rtlCol="0" anchor="t"/>
          <a:lstStyle/>
          <a:p>
            <a:pPr algn="ctr" indent="0" marL="0">
              <a:lnSpc>
                <a:spcPts val="2550"/>
              </a:lnSpc>
              <a:buNone/>
            </a:pPr>
            <a:r>
              <a:rPr lang="en-US" sz="1700" b="1" dirty="0">
                <a:solidFill>
                  <a:srgbClr val="F44444"/>
                </a:solidFill>
                <a:latin typeface="Funnel Sans" pitchFamily="34" charset="0"/>
                <a:ea typeface="Funnel Sans" pitchFamily="34" charset="-122"/>
                <a:cs typeface="Funnel Sans" pitchFamily="34" charset="-120"/>
              </a:rPr>
              <a:t>IT guarantees them</a:t>
            </a:r>
            <a:endParaRPr lang="en-US" sz="1700" dirty="0"/>
          </a:p>
        </p:txBody>
      </p:sp>
      <p:sp>
        <p:nvSpPr>
          <p:cNvPr id="8" name="Text 4"/>
          <p:cNvSpPr/>
          <p:nvPr/>
        </p:nvSpPr>
        <p:spPr>
          <a:xfrm>
            <a:off x="757118" y="7063145"/>
            <a:ext cx="13116163" cy="329446"/>
          </a:xfrm>
          <a:prstGeom prst="rect">
            <a:avLst/>
          </a:prstGeom>
          <a:noFill/>
          <a:ln/>
        </p:spPr>
        <p:txBody>
          <a:bodyPr wrap="none" lIns="0" tIns="0" rIns="0" bIns="0" rtlCol="0" anchor="t"/>
          <a:lstStyle/>
          <a:p>
            <a:pPr algn="ctr" indent="0" marL="0">
              <a:lnSpc>
                <a:spcPts val="2550"/>
              </a:lnSpc>
              <a:buNone/>
            </a:pPr>
            <a:r>
              <a:rPr lang="en-US" sz="1700" dirty="0">
                <a:solidFill>
                  <a:srgbClr val="FCF9F3"/>
                </a:solidFill>
                <a:latin typeface="Funnel Sans" pitchFamily="34" charset="0"/>
                <a:ea typeface="Funnel Sans" pitchFamily="34" charset="-122"/>
                <a:cs typeface="Funnel Sans" pitchFamily="34" charset="-120"/>
              </a:rPr>
              <a:t>Heavy-traffic corridors must be treated as "no-go zones" for time-sensitive deliveries.</a:t>
            </a:r>
            <a:endParaRPr lang="en-US" sz="17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12</Slides>
  <Notes>12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12</vt:i4>
      </vt:variant>
    </vt:vector>
  </HeadingPairs>
  <TitlesOfParts>
    <vt:vector size="15"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2026-02-06T23:41:56Z</dcterms:created>
  <dcterms:modified xsi:type="dcterms:W3CDTF">2026-02-06T23:41:56Z</dcterms:modified>
</cp:coreProperties>
</file>